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721" r:id="rId5"/>
  </p:sldMasterIdLst>
  <p:notesMasterIdLst>
    <p:notesMasterId r:id="rId29"/>
  </p:notesMasterIdLst>
  <p:sldIdLst>
    <p:sldId id="256" r:id="rId6"/>
    <p:sldId id="281" r:id="rId7"/>
    <p:sldId id="309" r:id="rId8"/>
    <p:sldId id="321" r:id="rId9"/>
    <p:sldId id="322" r:id="rId10"/>
    <p:sldId id="308" r:id="rId11"/>
    <p:sldId id="310" r:id="rId12"/>
    <p:sldId id="320" r:id="rId13"/>
    <p:sldId id="289" r:id="rId14"/>
    <p:sldId id="290" r:id="rId15"/>
    <p:sldId id="312" r:id="rId16"/>
    <p:sldId id="291" r:id="rId17"/>
    <p:sldId id="313" r:id="rId18"/>
    <p:sldId id="326" r:id="rId19"/>
    <p:sldId id="318" r:id="rId20"/>
    <p:sldId id="316" r:id="rId21"/>
    <p:sldId id="317" r:id="rId22"/>
    <p:sldId id="319" r:id="rId23"/>
    <p:sldId id="292" r:id="rId24"/>
    <p:sldId id="323" r:id="rId25"/>
    <p:sldId id="328" r:id="rId26"/>
    <p:sldId id="329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23" autoAdjust="0"/>
    <p:restoredTop sz="89234" autoAdjust="0"/>
  </p:normalViewPr>
  <p:slideViewPr>
    <p:cSldViewPr snapToGrid="0">
      <p:cViewPr varScale="1">
        <p:scale>
          <a:sx n="43" d="100"/>
          <a:sy n="43" d="100"/>
        </p:scale>
        <p:origin x="3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CE331-A3A0-42EA-9693-B99AA0FC33D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B329D8-CBC9-4042-B83C-587172D88195}">
      <dgm:prSet phldrT="[Text]" custT="1"/>
      <dgm:spPr/>
      <dgm:t>
        <a:bodyPr/>
        <a:lstStyle/>
        <a:p>
          <a:r>
            <a:rPr lang="en-US" sz="2800" dirty="0">
              <a:latin typeface="Book Antiqua" panose="02040602050305030304" pitchFamily="18" charset="0"/>
            </a:rPr>
            <a:t>Why Do Organizations Exist?</a:t>
          </a:r>
        </a:p>
      </dgm:t>
    </dgm:pt>
    <dgm:pt modelId="{BE4A7F69-61D0-45E9-AD32-C0BD2D0C19C9}" type="parTrans" cxnId="{4CA71133-9BBD-4B68-BB9B-41748BF85DE8}">
      <dgm:prSet/>
      <dgm:spPr/>
      <dgm:t>
        <a:bodyPr/>
        <a:lstStyle/>
        <a:p>
          <a:endParaRPr lang="en-US" sz="2800">
            <a:latin typeface="Book Antiqua" panose="02040602050305030304" pitchFamily="18" charset="0"/>
          </a:endParaRPr>
        </a:p>
      </dgm:t>
    </dgm:pt>
    <dgm:pt modelId="{D363141F-8CFF-4699-BD69-C77EF5311529}" type="sibTrans" cxnId="{4CA71133-9BBD-4B68-BB9B-41748BF85DE8}">
      <dgm:prSet/>
      <dgm:spPr/>
      <dgm:t>
        <a:bodyPr/>
        <a:lstStyle/>
        <a:p>
          <a:endParaRPr lang="en-US" sz="2800">
            <a:latin typeface="Book Antiqua" panose="02040602050305030304" pitchFamily="18" charset="0"/>
          </a:endParaRPr>
        </a:p>
      </dgm:t>
    </dgm:pt>
    <dgm:pt modelId="{95033C9C-9DD6-4D08-AEE8-BBD8FBCB920F}" type="pres">
      <dgm:prSet presAssocID="{0EECE331-A3A0-42EA-9693-B99AA0FC3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B1EC05-E137-4674-A083-CF213FF91AD7}" type="pres">
      <dgm:prSet presAssocID="{D0B329D8-CBC9-4042-B83C-587172D88195}" presName="root1" presStyleCnt="0"/>
      <dgm:spPr/>
    </dgm:pt>
    <dgm:pt modelId="{7FFDEBFA-E6F4-4014-B2B8-D1EB70F3094E}" type="pres">
      <dgm:prSet presAssocID="{D0B329D8-CBC9-4042-B83C-587172D88195}" presName="LevelOneTextNode" presStyleLbl="node0" presStyleIdx="0" presStyleCnt="1" custLinFactNeighborX="-1564" custLinFactNeighborY="92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FBE93-68B5-404F-A074-42BC6F489F4E}" type="pres">
      <dgm:prSet presAssocID="{D0B329D8-CBC9-4042-B83C-587172D88195}" presName="level2hierChild" presStyleCnt="0"/>
      <dgm:spPr/>
    </dgm:pt>
  </dgm:ptLst>
  <dgm:cxnLst>
    <dgm:cxn modelId="{2A48F780-64CB-4593-9995-7A655D766B21}" type="presOf" srcId="{0EECE331-A3A0-42EA-9693-B99AA0FC33D4}" destId="{95033C9C-9DD6-4D08-AEE8-BBD8FBCB920F}" srcOrd="0" destOrd="0" presId="urn:microsoft.com/office/officeart/2005/8/layout/hierarchy2"/>
    <dgm:cxn modelId="{C8376C9D-9715-4A7C-9FD8-5836E480A9DE}" type="presOf" srcId="{D0B329D8-CBC9-4042-B83C-587172D88195}" destId="{7FFDEBFA-E6F4-4014-B2B8-D1EB70F3094E}" srcOrd="0" destOrd="0" presId="urn:microsoft.com/office/officeart/2005/8/layout/hierarchy2"/>
    <dgm:cxn modelId="{4CA71133-9BBD-4B68-BB9B-41748BF85DE8}" srcId="{0EECE331-A3A0-42EA-9693-B99AA0FC33D4}" destId="{D0B329D8-CBC9-4042-B83C-587172D88195}" srcOrd="0" destOrd="0" parTransId="{BE4A7F69-61D0-45E9-AD32-C0BD2D0C19C9}" sibTransId="{D363141F-8CFF-4699-BD69-C77EF5311529}"/>
    <dgm:cxn modelId="{357C4DE0-9749-4CCC-A413-CEB77757DFF9}" type="presParOf" srcId="{95033C9C-9DD6-4D08-AEE8-BBD8FBCB920F}" destId="{44B1EC05-E137-4674-A083-CF213FF91AD7}" srcOrd="0" destOrd="0" presId="urn:microsoft.com/office/officeart/2005/8/layout/hierarchy2"/>
    <dgm:cxn modelId="{ABC3E3E2-12FD-4BCF-86AF-977621CB7204}" type="presParOf" srcId="{44B1EC05-E137-4674-A083-CF213FF91AD7}" destId="{7FFDEBFA-E6F4-4014-B2B8-D1EB70F3094E}" srcOrd="0" destOrd="0" presId="urn:microsoft.com/office/officeart/2005/8/layout/hierarchy2"/>
    <dgm:cxn modelId="{41EB8A4F-417B-4EC9-B30D-4E9916421B24}" type="presParOf" srcId="{44B1EC05-E137-4674-A083-CF213FF91AD7}" destId="{E6CFBE93-68B5-404F-A074-42BC6F489F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80C12-713F-4E60-87D1-A187B01AD93A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75C0155A-0127-46DF-90E4-FDAA12F522C2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Best Quality P/S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3EF65-F698-45B6-A804-E700B20F253D}" type="parTrans" cxnId="{FB456EF7-B6B8-45AA-8071-AD3C82E6544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335E5-5A34-4730-992E-729F0FAEFF57}" type="sibTrans" cxnId="{FB456EF7-B6B8-45AA-8071-AD3C82E6544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EC1AE-FC02-4375-8307-F1CA1B27326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Minimum Time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65E10-E0C1-4AC0-A01D-AA2BC333C21C}" type="parTrans" cxnId="{7F021BAC-9FA4-4CB5-9F75-3794371886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72B77-4C1A-43F1-85E1-94F942232321}" type="sibTrans" cxnId="{7F021BAC-9FA4-4CB5-9F75-3794371886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DC928-C0CC-4288-A401-18F61583D1EA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Competitive Cost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F9E44-3332-4D91-B88A-3556BE451410}" type="parTrans" cxnId="{22B7229A-3845-40F0-8C32-D11FC980AE8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4E3E8-CED1-4E9C-8BED-9BCF98B1DC4D}" type="sibTrans" cxnId="{22B7229A-3845-40F0-8C32-D11FC980AE8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DC901-AA81-4D23-9FB8-B6DD2CBAD531}" type="pres">
      <dgm:prSet presAssocID="{BAF80C12-713F-4E60-87D1-A187B01AD93A}" presName="compositeShape" presStyleCnt="0">
        <dgm:presLayoutVars>
          <dgm:chMax val="7"/>
          <dgm:dir/>
          <dgm:resizeHandles val="exact"/>
        </dgm:presLayoutVars>
      </dgm:prSet>
      <dgm:spPr/>
    </dgm:pt>
    <dgm:pt modelId="{EF027EF5-A9AD-488A-A686-AFBD3471D87B}" type="pres">
      <dgm:prSet presAssocID="{BAF80C12-713F-4E60-87D1-A187B01AD93A}" presName="wedge1" presStyleLbl="node1" presStyleIdx="0" presStyleCnt="3"/>
      <dgm:spPr/>
      <dgm:t>
        <a:bodyPr/>
        <a:lstStyle/>
        <a:p>
          <a:endParaRPr lang="en-US"/>
        </a:p>
      </dgm:t>
    </dgm:pt>
    <dgm:pt modelId="{64DD5B63-626B-4A2F-A2F2-BB805289ECFE}" type="pres">
      <dgm:prSet presAssocID="{BAF80C12-713F-4E60-87D1-A187B01AD93A}" presName="dummy1a" presStyleCnt="0"/>
      <dgm:spPr/>
    </dgm:pt>
    <dgm:pt modelId="{5163826C-B4E7-477E-92E2-A0E532F30D40}" type="pres">
      <dgm:prSet presAssocID="{BAF80C12-713F-4E60-87D1-A187B01AD93A}" presName="dummy1b" presStyleCnt="0"/>
      <dgm:spPr/>
    </dgm:pt>
    <dgm:pt modelId="{63E8AAAC-6708-4267-A459-0BE6BE254BA0}" type="pres">
      <dgm:prSet presAssocID="{BAF80C12-713F-4E60-87D1-A187B01AD93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590A1-49D5-470B-A90F-D5520B51E0DA}" type="pres">
      <dgm:prSet presAssocID="{BAF80C12-713F-4E60-87D1-A187B01AD93A}" presName="wedge2" presStyleLbl="node1" presStyleIdx="1" presStyleCnt="3"/>
      <dgm:spPr/>
      <dgm:t>
        <a:bodyPr/>
        <a:lstStyle/>
        <a:p>
          <a:endParaRPr lang="en-US"/>
        </a:p>
      </dgm:t>
    </dgm:pt>
    <dgm:pt modelId="{F6638BC1-2F19-4DF9-A2D9-84DF76E5AFEE}" type="pres">
      <dgm:prSet presAssocID="{BAF80C12-713F-4E60-87D1-A187B01AD93A}" presName="dummy2a" presStyleCnt="0"/>
      <dgm:spPr/>
    </dgm:pt>
    <dgm:pt modelId="{7A053C22-64A9-4EEF-B0E2-E7978881993D}" type="pres">
      <dgm:prSet presAssocID="{BAF80C12-713F-4E60-87D1-A187B01AD93A}" presName="dummy2b" presStyleCnt="0"/>
      <dgm:spPr/>
    </dgm:pt>
    <dgm:pt modelId="{5E47B50F-51F5-4AA5-AE16-D0BF7733E466}" type="pres">
      <dgm:prSet presAssocID="{BAF80C12-713F-4E60-87D1-A187B01AD93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59594-1F1D-45ED-84D4-5C97941F73FF}" type="pres">
      <dgm:prSet presAssocID="{BAF80C12-713F-4E60-87D1-A187B01AD93A}" presName="wedge3" presStyleLbl="node1" presStyleIdx="2" presStyleCnt="3"/>
      <dgm:spPr/>
    </dgm:pt>
    <dgm:pt modelId="{21084011-0AA7-4BF9-ABC7-6CB1CB880D6B}" type="pres">
      <dgm:prSet presAssocID="{BAF80C12-713F-4E60-87D1-A187B01AD93A}" presName="dummy3a" presStyleCnt="0"/>
      <dgm:spPr/>
    </dgm:pt>
    <dgm:pt modelId="{72D77CD5-2A8C-4405-95B7-21E7880586EC}" type="pres">
      <dgm:prSet presAssocID="{BAF80C12-713F-4E60-87D1-A187B01AD93A}" presName="dummy3b" presStyleCnt="0"/>
      <dgm:spPr/>
    </dgm:pt>
    <dgm:pt modelId="{1631C52B-7693-4750-BCC2-8AA50642B672}" type="pres">
      <dgm:prSet presAssocID="{BAF80C12-713F-4E60-87D1-A187B01AD93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0790A59-2EEE-42D0-A857-0DF343BC88C5}" type="pres">
      <dgm:prSet presAssocID="{DC6335E5-5A34-4730-992E-729F0FAEFF57}" presName="arrowWedge1" presStyleLbl="fgSibTrans2D1" presStyleIdx="0" presStyleCnt="3"/>
      <dgm:spPr/>
    </dgm:pt>
    <dgm:pt modelId="{D9E2AB59-95D9-44CA-890C-63487AD3EB2B}" type="pres">
      <dgm:prSet presAssocID="{D6072B77-4C1A-43F1-85E1-94F942232321}" presName="arrowWedge2" presStyleLbl="fgSibTrans2D1" presStyleIdx="1" presStyleCnt="3"/>
      <dgm:spPr/>
    </dgm:pt>
    <dgm:pt modelId="{595D2901-0BDA-4CF0-881D-277F2E370130}" type="pres">
      <dgm:prSet presAssocID="{C4F4E3E8-CED1-4E9C-8BED-9BCF98B1DC4D}" presName="arrowWedge3" presStyleLbl="fgSibTrans2D1" presStyleIdx="2" presStyleCnt="3"/>
      <dgm:spPr/>
    </dgm:pt>
  </dgm:ptLst>
  <dgm:cxnLst>
    <dgm:cxn modelId="{2607DEF8-F737-401B-B8D1-A2E0395816FF}" type="presOf" srcId="{75C0155A-0127-46DF-90E4-FDAA12F522C2}" destId="{EF027EF5-A9AD-488A-A686-AFBD3471D87B}" srcOrd="0" destOrd="0" presId="urn:microsoft.com/office/officeart/2005/8/layout/cycle8"/>
    <dgm:cxn modelId="{5154C2E9-B519-45B5-B21A-93AF3D26221A}" type="presOf" srcId="{75C0155A-0127-46DF-90E4-FDAA12F522C2}" destId="{63E8AAAC-6708-4267-A459-0BE6BE254BA0}" srcOrd="1" destOrd="0" presId="urn:microsoft.com/office/officeart/2005/8/layout/cycle8"/>
    <dgm:cxn modelId="{DFA204A4-2FF3-4132-B5D8-E7080076191C}" type="presOf" srcId="{896EC1AE-FC02-4375-8307-F1CA1B273267}" destId="{5E47B50F-51F5-4AA5-AE16-D0BF7733E466}" srcOrd="1" destOrd="0" presId="urn:microsoft.com/office/officeart/2005/8/layout/cycle8"/>
    <dgm:cxn modelId="{76C62D7B-66FD-4CAC-AC15-390C944ED8FC}" type="presOf" srcId="{896EC1AE-FC02-4375-8307-F1CA1B273267}" destId="{497590A1-49D5-470B-A90F-D5520B51E0DA}" srcOrd="0" destOrd="0" presId="urn:microsoft.com/office/officeart/2005/8/layout/cycle8"/>
    <dgm:cxn modelId="{7F021BAC-9FA4-4CB5-9F75-3794371886F1}" srcId="{BAF80C12-713F-4E60-87D1-A187B01AD93A}" destId="{896EC1AE-FC02-4375-8307-F1CA1B273267}" srcOrd="1" destOrd="0" parTransId="{0F765E10-E0C1-4AC0-A01D-AA2BC333C21C}" sibTransId="{D6072B77-4C1A-43F1-85E1-94F942232321}"/>
    <dgm:cxn modelId="{FB456EF7-B6B8-45AA-8071-AD3C82E6544F}" srcId="{BAF80C12-713F-4E60-87D1-A187B01AD93A}" destId="{75C0155A-0127-46DF-90E4-FDAA12F522C2}" srcOrd="0" destOrd="0" parTransId="{3EB3EF65-F698-45B6-A804-E700B20F253D}" sibTransId="{DC6335E5-5A34-4730-992E-729F0FAEFF57}"/>
    <dgm:cxn modelId="{8F80E01A-51B9-4584-8BDC-EB062DE4C765}" type="presOf" srcId="{75BDC928-C0CC-4288-A401-18F61583D1EA}" destId="{79759594-1F1D-45ED-84D4-5C97941F73FF}" srcOrd="0" destOrd="0" presId="urn:microsoft.com/office/officeart/2005/8/layout/cycle8"/>
    <dgm:cxn modelId="{AAC738E1-2462-4C77-B55E-4CEF57B02BB5}" type="presOf" srcId="{75BDC928-C0CC-4288-A401-18F61583D1EA}" destId="{1631C52B-7693-4750-BCC2-8AA50642B672}" srcOrd="1" destOrd="0" presId="urn:microsoft.com/office/officeart/2005/8/layout/cycle8"/>
    <dgm:cxn modelId="{22B7229A-3845-40F0-8C32-D11FC980AE83}" srcId="{BAF80C12-713F-4E60-87D1-A187B01AD93A}" destId="{75BDC928-C0CC-4288-A401-18F61583D1EA}" srcOrd="2" destOrd="0" parTransId="{749F9E44-3332-4D91-B88A-3556BE451410}" sibTransId="{C4F4E3E8-CED1-4E9C-8BED-9BCF98B1DC4D}"/>
    <dgm:cxn modelId="{F1DE59DB-9767-4F11-BBEE-6A8E7D4E58D3}" type="presOf" srcId="{BAF80C12-713F-4E60-87D1-A187B01AD93A}" destId="{4B4DC901-AA81-4D23-9FB8-B6DD2CBAD531}" srcOrd="0" destOrd="0" presId="urn:microsoft.com/office/officeart/2005/8/layout/cycle8"/>
    <dgm:cxn modelId="{7737E7FE-6067-4D72-999E-FEFE4855DD5C}" type="presParOf" srcId="{4B4DC901-AA81-4D23-9FB8-B6DD2CBAD531}" destId="{EF027EF5-A9AD-488A-A686-AFBD3471D87B}" srcOrd="0" destOrd="0" presId="urn:microsoft.com/office/officeart/2005/8/layout/cycle8"/>
    <dgm:cxn modelId="{BA3B70D3-17CE-4287-B2D3-E2C62270D5D7}" type="presParOf" srcId="{4B4DC901-AA81-4D23-9FB8-B6DD2CBAD531}" destId="{64DD5B63-626B-4A2F-A2F2-BB805289ECFE}" srcOrd="1" destOrd="0" presId="urn:microsoft.com/office/officeart/2005/8/layout/cycle8"/>
    <dgm:cxn modelId="{78444A20-8B0A-4A97-804F-9069E94D467E}" type="presParOf" srcId="{4B4DC901-AA81-4D23-9FB8-B6DD2CBAD531}" destId="{5163826C-B4E7-477E-92E2-A0E532F30D40}" srcOrd="2" destOrd="0" presId="urn:microsoft.com/office/officeart/2005/8/layout/cycle8"/>
    <dgm:cxn modelId="{16B151D3-966C-4CFF-BDA1-B5C138D77F7E}" type="presParOf" srcId="{4B4DC901-AA81-4D23-9FB8-B6DD2CBAD531}" destId="{63E8AAAC-6708-4267-A459-0BE6BE254BA0}" srcOrd="3" destOrd="0" presId="urn:microsoft.com/office/officeart/2005/8/layout/cycle8"/>
    <dgm:cxn modelId="{6F9862EE-4FCC-431D-B840-4D93DB4E1523}" type="presParOf" srcId="{4B4DC901-AA81-4D23-9FB8-B6DD2CBAD531}" destId="{497590A1-49D5-470B-A90F-D5520B51E0DA}" srcOrd="4" destOrd="0" presId="urn:microsoft.com/office/officeart/2005/8/layout/cycle8"/>
    <dgm:cxn modelId="{12B2FC3E-7B55-47CB-BF79-6EE1699C129C}" type="presParOf" srcId="{4B4DC901-AA81-4D23-9FB8-B6DD2CBAD531}" destId="{F6638BC1-2F19-4DF9-A2D9-84DF76E5AFEE}" srcOrd="5" destOrd="0" presId="urn:microsoft.com/office/officeart/2005/8/layout/cycle8"/>
    <dgm:cxn modelId="{E08F13BF-BFC9-4758-A79D-A887A8513ABB}" type="presParOf" srcId="{4B4DC901-AA81-4D23-9FB8-B6DD2CBAD531}" destId="{7A053C22-64A9-4EEF-B0E2-E7978881993D}" srcOrd="6" destOrd="0" presId="urn:microsoft.com/office/officeart/2005/8/layout/cycle8"/>
    <dgm:cxn modelId="{130F00B0-4B3C-49D8-8379-6F58FDEA63AD}" type="presParOf" srcId="{4B4DC901-AA81-4D23-9FB8-B6DD2CBAD531}" destId="{5E47B50F-51F5-4AA5-AE16-D0BF7733E466}" srcOrd="7" destOrd="0" presId="urn:microsoft.com/office/officeart/2005/8/layout/cycle8"/>
    <dgm:cxn modelId="{A59F9463-B242-415B-8690-D30CF3FF86D9}" type="presParOf" srcId="{4B4DC901-AA81-4D23-9FB8-B6DD2CBAD531}" destId="{79759594-1F1D-45ED-84D4-5C97941F73FF}" srcOrd="8" destOrd="0" presId="urn:microsoft.com/office/officeart/2005/8/layout/cycle8"/>
    <dgm:cxn modelId="{7A01AE30-5FA5-40B6-A6A8-63172A8A1038}" type="presParOf" srcId="{4B4DC901-AA81-4D23-9FB8-B6DD2CBAD531}" destId="{21084011-0AA7-4BF9-ABC7-6CB1CB880D6B}" srcOrd="9" destOrd="0" presId="urn:microsoft.com/office/officeart/2005/8/layout/cycle8"/>
    <dgm:cxn modelId="{92B83F1C-54F0-4AE3-BFEC-9AFD7E375743}" type="presParOf" srcId="{4B4DC901-AA81-4D23-9FB8-B6DD2CBAD531}" destId="{72D77CD5-2A8C-4405-95B7-21E7880586EC}" srcOrd="10" destOrd="0" presId="urn:microsoft.com/office/officeart/2005/8/layout/cycle8"/>
    <dgm:cxn modelId="{9DCC5E78-414B-4D93-A66D-D3EB398671E2}" type="presParOf" srcId="{4B4DC901-AA81-4D23-9FB8-B6DD2CBAD531}" destId="{1631C52B-7693-4750-BCC2-8AA50642B672}" srcOrd="11" destOrd="0" presId="urn:microsoft.com/office/officeart/2005/8/layout/cycle8"/>
    <dgm:cxn modelId="{8F92DA3B-7035-45BE-918B-46220B9B2E58}" type="presParOf" srcId="{4B4DC901-AA81-4D23-9FB8-B6DD2CBAD531}" destId="{70790A59-2EEE-42D0-A857-0DF343BC88C5}" srcOrd="12" destOrd="0" presId="urn:microsoft.com/office/officeart/2005/8/layout/cycle8"/>
    <dgm:cxn modelId="{BB28D2D0-32A3-4C4D-A2C9-A25E9CE11925}" type="presParOf" srcId="{4B4DC901-AA81-4D23-9FB8-B6DD2CBAD531}" destId="{D9E2AB59-95D9-44CA-890C-63487AD3EB2B}" srcOrd="13" destOrd="0" presId="urn:microsoft.com/office/officeart/2005/8/layout/cycle8"/>
    <dgm:cxn modelId="{00ED1D2F-E53D-4D06-8F94-0EB367B8CCC7}" type="presParOf" srcId="{4B4DC901-AA81-4D23-9FB8-B6DD2CBAD531}" destId="{595D2901-0BDA-4CF0-881D-277F2E37013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CE331-A3A0-42EA-9693-B99AA0FC33D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B329D8-CBC9-4042-B83C-587172D8819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 smtClean="0">
              <a:latin typeface="Book Antiqua" panose="02040602050305030304" pitchFamily="18" charset="0"/>
            </a:rPr>
            <a:t>To provide Value</a:t>
          </a:r>
          <a:endParaRPr lang="en-US" sz="2800" dirty="0">
            <a:latin typeface="Book Antiqua" panose="02040602050305030304" pitchFamily="18" charset="0"/>
          </a:endParaRPr>
        </a:p>
      </dgm:t>
    </dgm:pt>
    <dgm:pt modelId="{BE4A7F69-61D0-45E9-AD32-C0BD2D0C19C9}" type="parTrans" cxnId="{4CA71133-9BBD-4B68-BB9B-41748BF85DE8}">
      <dgm:prSet/>
      <dgm:spPr/>
      <dgm:t>
        <a:bodyPr/>
        <a:lstStyle/>
        <a:p>
          <a:endParaRPr lang="en-US" sz="2800">
            <a:latin typeface="Book Antiqua" panose="02040602050305030304" pitchFamily="18" charset="0"/>
          </a:endParaRPr>
        </a:p>
      </dgm:t>
    </dgm:pt>
    <dgm:pt modelId="{D363141F-8CFF-4699-BD69-C77EF5311529}" type="sibTrans" cxnId="{4CA71133-9BBD-4B68-BB9B-41748BF85DE8}">
      <dgm:prSet/>
      <dgm:spPr/>
      <dgm:t>
        <a:bodyPr/>
        <a:lstStyle/>
        <a:p>
          <a:endParaRPr lang="en-US" sz="2800">
            <a:latin typeface="Book Antiqua" panose="02040602050305030304" pitchFamily="18" charset="0"/>
          </a:endParaRPr>
        </a:p>
      </dgm:t>
    </dgm:pt>
    <dgm:pt modelId="{95033C9C-9DD6-4D08-AEE8-BBD8FBCB920F}" type="pres">
      <dgm:prSet presAssocID="{0EECE331-A3A0-42EA-9693-B99AA0FC3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B1EC05-E137-4674-A083-CF213FF91AD7}" type="pres">
      <dgm:prSet presAssocID="{D0B329D8-CBC9-4042-B83C-587172D88195}" presName="root1" presStyleCnt="0"/>
      <dgm:spPr/>
    </dgm:pt>
    <dgm:pt modelId="{7FFDEBFA-E6F4-4014-B2B8-D1EB70F3094E}" type="pres">
      <dgm:prSet presAssocID="{D0B329D8-CBC9-4042-B83C-587172D8819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FBE93-68B5-404F-A074-42BC6F489F4E}" type="pres">
      <dgm:prSet presAssocID="{D0B329D8-CBC9-4042-B83C-587172D88195}" presName="level2hierChild" presStyleCnt="0"/>
      <dgm:spPr/>
    </dgm:pt>
  </dgm:ptLst>
  <dgm:cxnLst>
    <dgm:cxn modelId="{2A48F780-64CB-4593-9995-7A655D766B21}" type="presOf" srcId="{0EECE331-A3A0-42EA-9693-B99AA0FC33D4}" destId="{95033C9C-9DD6-4D08-AEE8-BBD8FBCB920F}" srcOrd="0" destOrd="0" presId="urn:microsoft.com/office/officeart/2005/8/layout/hierarchy2"/>
    <dgm:cxn modelId="{C8376C9D-9715-4A7C-9FD8-5836E480A9DE}" type="presOf" srcId="{D0B329D8-CBC9-4042-B83C-587172D88195}" destId="{7FFDEBFA-E6F4-4014-B2B8-D1EB70F3094E}" srcOrd="0" destOrd="0" presId="urn:microsoft.com/office/officeart/2005/8/layout/hierarchy2"/>
    <dgm:cxn modelId="{4CA71133-9BBD-4B68-BB9B-41748BF85DE8}" srcId="{0EECE331-A3A0-42EA-9693-B99AA0FC33D4}" destId="{D0B329D8-CBC9-4042-B83C-587172D88195}" srcOrd="0" destOrd="0" parTransId="{BE4A7F69-61D0-45E9-AD32-C0BD2D0C19C9}" sibTransId="{D363141F-8CFF-4699-BD69-C77EF5311529}"/>
    <dgm:cxn modelId="{357C4DE0-9749-4CCC-A413-CEB77757DFF9}" type="presParOf" srcId="{95033C9C-9DD6-4D08-AEE8-BBD8FBCB920F}" destId="{44B1EC05-E137-4674-A083-CF213FF91AD7}" srcOrd="0" destOrd="0" presId="urn:microsoft.com/office/officeart/2005/8/layout/hierarchy2"/>
    <dgm:cxn modelId="{ABC3E3E2-12FD-4BCF-86AF-977621CB7204}" type="presParOf" srcId="{44B1EC05-E137-4674-A083-CF213FF91AD7}" destId="{7FFDEBFA-E6F4-4014-B2B8-D1EB70F3094E}" srcOrd="0" destOrd="0" presId="urn:microsoft.com/office/officeart/2005/8/layout/hierarchy2"/>
    <dgm:cxn modelId="{41EB8A4F-417B-4EC9-B30D-4E9916421B24}" type="presParOf" srcId="{44B1EC05-E137-4674-A083-CF213FF91AD7}" destId="{E6CFBE93-68B5-404F-A074-42BC6F489F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7D386-82A6-46D3-80D1-0031448D9B92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3065D6-5BB8-4712-B63E-EED335BBF72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Identification and selection of right team members</a:t>
          </a:r>
        </a:p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(TNA for Change Agents)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4354D-50EA-4D51-94D4-F85D15349B9E}" type="parTrans" cxnId="{A631E569-7C85-4E64-AA80-CD930E86BCC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F88BC-2CD9-48C5-A7B8-D632B8EC2739}" type="sibTrans" cxnId="{A631E569-7C85-4E64-AA80-CD930E86BCC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0DBBC-DB8D-4D81-924B-BA49C8CDB3C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Understanding the current baseline understanding of the data, quality and productivity.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EFD87-6EE7-4B4B-9932-114E222A4A5B}" type="parTrans" cxnId="{97967C7D-D006-4591-8EF7-10CA1A638D5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C10DA-4864-4CAA-91B9-25D5C4BD4F0D}" type="sibTrans" cxnId="{97967C7D-D006-4591-8EF7-10CA1A638D5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10FEC-6223-4973-9C6E-44F44F583A5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Development of Training BOK with stakeholders collaboration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DC291-977E-4E39-A6EF-90FBAF7D76E3}" type="parTrans" cxnId="{5054A1F8-2125-46BA-A9E0-9FF9165AF7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7F5AD-758D-4B09-B664-4493CE0C0D2B}" type="sibTrans" cxnId="{5054A1F8-2125-46BA-A9E0-9FF9165AF7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7351D-BFA2-488D-9A6D-DB090062498C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Deliverance of the training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wrt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qualitative and quantitative problem solving tools along DMAIC Methodology overview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12F03-DFD0-4193-A7E7-76DBA3AC6FF3}" type="parTrans" cxnId="{10CD73F8-1CC2-4C57-8400-4618A324E9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D3DB1-1AA3-416A-8851-6627D6595A16}" type="sibTrans" cxnId="{10CD73F8-1CC2-4C57-8400-4618A324E9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6D573-A273-491F-B911-1DAF806F150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Qualification and execution of potential improvement opportunities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FD93E-566D-4A16-A6D7-786AB4CD7620}" type="parTrans" cxnId="{4F4E183D-5D13-4454-94EE-F7215BF4BE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2C451-0E3B-44CD-973F-A80A1CAB967B}" type="sibTrans" cxnId="{4F4E183D-5D13-4454-94EE-F7215BF4BE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111BC-0ADA-4F6E-95CE-59EA58FB55BF}" type="pres">
      <dgm:prSet presAssocID="{9347D386-82A6-46D3-80D1-0031448D9B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499E4-A896-4E99-9FDE-63E766EFB271}" type="pres">
      <dgm:prSet presAssocID="{923065D6-5BB8-4712-B63E-EED335BBF7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1A9DF-FCD9-4AA0-AB88-7125C4EF4458}" type="pres">
      <dgm:prSet presAssocID="{2FBF88BC-2CD9-48C5-A7B8-D632B8EC273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C35DFB4-6E1B-4702-9DC3-4D3625562A05}" type="pres">
      <dgm:prSet presAssocID="{2FBF88BC-2CD9-48C5-A7B8-D632B8EC273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7707CF0-4247-45B5-9C0F-746F5BCAD70C}" type="pres">
      <dgm:prSet presAssocID="{6760DBBC-DB8D-4D81-924B-BA49C8CDB3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C48AD-8AFE-4879-A08B-6DBC3589EEB2}" type="pres">
      <dgm:prSet presAssocID="{9CBC10DA-4864-4CAA-91B9-25D5C4BD4F0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7D72A7A-7892-4990-A3E8-3B8FCE8053AD}" type="pres">
      <dgm:prSet presAssocID="{9CBC10DA-4864-4CAA-91B9-25D5C4BD4F0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4169E09-4587-42FE-BD2C-561462AF5C0A}" type="pres">
      <dgm:prSet presAssocID="{0FC10FEC-6223-4973-9C6E-44F44F583A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F477B-76F8-44CA-8568-DA061A712A15}" type="pres">
      <dgm:prSet presAssocID="{B407F5AD-758D-4B09-B664-4493CE0C0D2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DEA844E-7618-44D6-90B7-513CAA0D80A1}" type="pres">
      <dgm:prSet presAssocID="{B407F5AD-758D-4B09-B664-4493CE0C0D2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DF95AB1-1A15-4C63-B51D-31DA94182326}" type="pres">
      <dgm:prSet presAssocID="{AA27351D-BFA2-488D-9A6D-DB09006249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6FFDF-B4D8-4717-8936-950C3C536A63}" type="pres">
      <dgm:prSet presAssocID="{DA9D3DB1-1AA3-416A-8851-6627D6595A1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7599FA3-4160-4E4C-B79C-FF32AEE75552}" type="pres">
      <dgm:prSet presAssocID="{DA9D3DB1-1AA3-416A-8851-6627D6595A1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6E8C85B-6544-4711-AFFE-0EA9E1F24498}" type="pres">
      <dgm:prSet presAssocID="{6456D573-A273-491F-B911-1DAF806F15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1F6C6D-7EEA-4A39-BF0B-3C9626762F1C}" type="presOf" srcId="{9347D386-82A6-46D3-80D1-0031448D9B92}" destId="{6F3111BC-0ADA-4F6E-95CE-59EA58FB55BF}" srcOrd="0" destOrd="0" presId="urn:microsoft.com/office/officeart/2005/8/layout/process5"/>
    <dgm:cxn modelId="{637A34AB-C560-4ADD-8F7A-D2DF4182B2A0}" type="presOf" srcId="{DA9D3DB1-1AA3-416A-8851-6627D6595A16}" destId="{3526FFDF-B4D8-4717-8936-950C3C536A63}" srcOrd="0" destOrd="0" presId="urn:microsoft.com/office/officeart/2005/8/layout/process5"/>
    <dgm:cxn modelId="{A1230D7F-B9C3-41E5-AFA3-9E495004618E}" type="presOf" srcId="{6456D573-A273-491F-B911-1DAF806F1507}" destId="{36E8C85B-6544-4711-AFFE-0EA9E1F24498}" srcOrd="0" destOrd="0" presId="urn:microsoft.com/office/officeart/2005/8/layout/process5"/>
    <dgm:cxn modelId="{F6E877BC-6EE7-4602-B181-A31C7A287B80}" type="presOf" srcId="{9CBC10DA-4864-4CAA-91B9-25D5C4BD4F0D}" destId="{485C48AD-8AFE-4879-A08B-6DBC3589EEB2}" srcOrd="0" destOrd="0" presId="urn:microsoft.com/office/officeart/2005/8/layout/process5"/>
    <dgm:cxn modelId="{B27921AE-B6EC-4467-BE96-DC3092CE0058}" type="presOf" srcId="{0FC10FEC-6223-4973-9C6E-44F44F583A5D}" destId="{14169E09-4587-42FE-BD2C-561462AF5C0A}" srcOrd="0" destOrd="0" presId="urn:microsoft.com/office/officeart/2005/8/layout/process5"/>
    <dgm:cxn modelId="{9C3EAD8C-C940-40C7-9371-0F309120349C}" type="presOf" srcId="{6760DBBC-DB8D-4D81-924B-BA49C8CDB3C6}" destId="{D7707CF0-4247-45B5-9C0F-746F5BCAD70C}" srcOrd="0" destOrd="0" presId="urn:microsoft.com/office/officeart/2005/8/layout/process5"/>
    <dgm:cxn modelId="{CBF5F0CB-E56E-4B5A-81B0-2A38791632A9}" type="presOf" srcId="{AA27351D-BFA2-488D-9A6D-DB090062498C}" destId="{EDF95AB1-1A15-4C63-B51D-31DA94182326}" srcOrd="0" destOrd="0" presId="urn:microsoft.com/office/officeart/2005/8/layout/process5"/>
    <dgm:cxn modelId="{5054A1F8-2125-46BA-A9E0-9FF9165AF74D}" srcId="{9347D386-82A6-46D3-80D1-0031448D9B92}" destId="{0FC10FEC-6223-4973-9C6E-44F44F583A5D}" srcOrd="2" destOrd="0" parTransId="{006DC291-977E-4E39-A6EF-90FBAF7D76E3}" sibTransId="{B407F5AD-758D-4B09-B664-4493CE0C0D2B}"/>
    <dgm:cxn modelId="{6F44E95E-FCA4-490D-8129-44E4B9BF48AE}" type="presOf" srcId="{2FBF88BC-2CD9-48C5-A7B8-D632B8EC2739}" destId="{F361A9DF-FCD9-4AA0-AB88-7125C4EF4458}" srcOrd="0" destOrd="0" presId="urn:microsoft.com/office/officeart/2005/8/layout/process5"/>
    <dgm:cxn modelId="{10CD73F8-1CC2-4C57-8400-4618A324E9F7}" srcId="{9347D386-82A6-46D3-80D1-0031448D9B92}" destId="{AA27351D-BFA2-488D-9A6D-DB090062498C}" srcOrd="3" destOrd="0" parTransId="{BE412F03-DFD0-4193-A7E7-76DBA3AC6FF3}" sibTransId="{DA9D3DB1-1AA3-416A-8851-6627D6595A16}"/>
    <dgm:cxn modelId="{42BD5FF0-80FA-405F-80AB-81C3B8E6F15D}" type="presOf" srcId="{9CBC10DA-4864-4CAA-91B9-25D5C4BD4F0D}" destId="{07D72A7A-7892-4990-A3E8-3B8FCE8053AD}" srcOrd="1" destOrd="0" presId="urn:microsoft.com/office/officeart/2005/8/layout/process5"/>
    <dgm:cxn modelId="{97967C7D-D006-4591-8EF7-10CA1A638D5D}" srcId="{9347D386-82A6-46D3-80D1-0031448D9B92}" destId="{6760DBBC-DB8D-4D81-924B-BA49C8CDB3C6}" srcOrd="1" destOrd="0" parTransId="{4CBEFD87-6EE7-4B4B-9932-114E222A4A5B}" sibTransId="{9CBC10DA-4864-4CAA-91B9-25D5C4BD4F0D}"/>
    <dgm:cxn modelId="{57E5385F-2EE9-41F7-9B92-EFCE94C26B06}" type="presOf" srcId="{2FBF88BC-2CD9-48C5-A7B8-D632B8EC2739}" destId="{DC35DFB4-6E1B-4702-9DC3-4D3625562A05}" srcOrd="1" destOrd="0" presId="urn:microsoft.com/office/officeart/2005/8/layout/process5"/>
    <dgm:cxn modelId="{DE65698D-AB40-425C-93FF-78DC04B2DDF1}" type="presOf" srcId="{B407F5AD-758D-4B09-B664-4493CE0C0D2B}" destId="{1DEA844E-7618-44D6-90B7-513CAA0D80A1}" srcOrd="1" destOrd="0" presId="urn:microsoft.com/office/officeart/2005/8/layout/process5"/>
    <dgm:cxn modelId="{4F4E183D-5D13-4454-94EE-F7215BF4BE47}" srcId="{9347D386-82A6-46D3-80D1-0031448D9B92}" destId="{6456D573-A273-491F-B911-1DAF806F1507}" srcOrd="4" destOrd="0" parTransId="{DA2FD93E-566D-4A16-A6D7-786AB4CD7620}" sibTransId="{73E2C451-0E3B-44CD-973F-A80A1CAB967B}"/>
    <dgm:cxn modelId="{95740C98-D376-482C-A223-76921D192F27}" type="presOf" srcId="{B407F5AD-758D-4B09-B664-4493CE0C0D2B}" destId="{BE8F477B-76F8-44CA-8568-DA061A712A15}" srcOrd="0" destOrd="0" presId="urn:microsoft.com/office/officeart/2005/8/layout/process5"/>
    <dgm:cxn modelId="{A631E569-7C85-4E64-AA80-CD930E86BCCA}" srcId="{9347D386-82A6-46D3-80D1-0031448D9B92}" destId="{923065D6-5BB8-4712-B63E-EED335BBF729}" srcOrd="0" destOrd="0" parTransId="{3AC4354D-50EA-4D51-94D4-F85D15349B9E}" sibTransId="{2FBF88BC-2CD9-48C5-A7B8-D632B8EC2739}"/>
    <dgm:cxn modelId="{749895EC-DC0C-4AAF-AA7B-0DED2042861E}" type="presOf" srcId="{DA9D3DB1-1AA3-416A-8851-6627D6595A16}" destId="{77599FA3-4160-4E4C-B79C-FF32AEE75552}" srcOrd="1" destOrd="0" presId="urn:microsoft.com/office/officeart/2005/8/layout/process5"/>
    <dgm:cxn modelId="{3015CF0C-8F23-4E61-9889-19E3ED2E0D60}" type="presOf" srcId="{923065D6-5BB8-4712-B63E-EED335BBF729}" destId="{3D9499E4-A896-4E99-9FDE-63E766EFB271}" srcOrd="0" destOrd="0" presId="urn:microsoft.com/office/officeart/2005/8/layout/process5"/>
    <dgm:cxn modelId="{099CEAB4-D0A4-4B39-A271-8100765213BB}" type="presParOf" srcId="{6F3111BC-0ADA-4F6E-95CE-59EA58FB55BF}" destId="{3D9499E4-A896-4E99-9FDE-63E766EFB271}" srcOrd="0" destOrd="0" presId="urn:microsoft.com/office/officeart/2005/8/layout/process5"/>
    <dgm:cxn modelId="{49C8591E-9043-4A30-A165-AE8B0DFC2832}" type="presParOf" srcId="{6F3111BC-0ADA-4F6E-95CE-59EA58FB55BF}" destId="{F361A9DF-FCD9-4AA0-AB88-7125C4EF4458}" srcOrd="1" destOrd="0" presId="urn:microsoft.com/office/officeart/2005/8/layout/process5"/>
    <dgm:cxn modelId="{D4FE5681-B181-4272-93D4-C867B6ECD99D}" type="presParOf" srcId="{F361A9DF-FCD9-4AA0-AB88-7125C4EF4458}" destId="{DC35DFB4-6E1B-4702-9DC3-4D3625562A05}" srcOrd="0" destOrd="0" presId="urn:microsoft.com/office/officeart/2005/8/layout/process5"/>
    <dgm:cxn modelId="{9EC5902B-97E1-4DCA-810A-5B4EE6AEC545}" type="presParOf" srcId="{6F3111BC-0ADA-4F6E-95CE-59EA58FB55BF}" destId="{D7707CF0-4247-45B5-9C0F-746F5BCAD70C}" srcOrd="2" destOrd="0" presId="urn:microsoft.com/office/officeart/2005/8/layout/process5"/>
    <dgm:cxn modelId="{6A1A8B98-C13A-42D3-B780-A2FF28F86C3E}" type="presParOf" srcId="{6F3111BC-0ADA-4F6E-95CE-59EA58FB55BF}" destId="{485C48AD-8AFE-4879-A08B-6DBC3589EEB2}" srcOrd="3" destOrd="0" presId="urn:microsoft.com/office/officeart/2005/8/layout/process5"/>
    <dgm:cxn modelId="{B918A8DE-E063-4101-B42A-C68554EBC40C}" type="presParOf" srcId="{485C48AD-8AFE-4879-A08B-6DBC3589EEB2}" destId="{07D72A7A-7892-4990-A3E8-3B8FCE8053AD}" srcOrd="0" destOrd="0" presId="urn:microsoft.com/office/officeart/2005/8/layout/process5"/>
    <dgm:cxn modelId="{8EEF2221-DD0C-4F56-AFF9-28305B0A6705}" type="presParOf" srcId="{6F3111BC-0ADA-4F6E-95CE-59EA58FB55BF}" destId="{14169E09-4587-42FE-BD2C-561462AF5C0A}" srcOrd="4" destOrd="0" presId="urn:microsoft.com/office/officeart/2005/8/layout/process5"/>
    <dgm:cxn modelId="{EB88E66C-1E7E-48FE-8BC8-72B7613E2569}" type="presParOf" srcId="{6F3111BC-0ADA-4F6E-95CE-59EA58FB55BF}" destId="{BE8F477B-76F8-44CA-8568-DA061A712A15}" srcOrd="5" destOrd="0" presId="urn:microsoft.com/office/officeart/2005/8/layout/process5"/>
    <dgm:cxn modelId="{27E82448-C466-49D1-90D0-0FBCEE3C8BE9}" type="presParOf" srcId="{BE8F477B-76F8-44CA-8568-DA061A712A15}" destId="{1DEA844E-7618-44D6-90B7-513CAA0D80A1}" srcOrd="0" destOrd="0" presId="urn:microsoft.com/office/officeart/2005/8/layout/process5"/>
    <dgm:cxn modelId="{E23A0F3B-92E9-43E6-BFAE-6298CBD13893}" type="presParOf" srcId="{6F3111BC-0ADA-4F6E-95CE-59EA58FB55BF}" destId="{EDF95AB1-1A15-4C63-B51D-31DA94182326}" srcOrd="6" destOrd="0" presId="urn:microsoft.com/office/officeart/2005/8/layout/process5"/>
    <dgm:cxn modelId="{E3C24059-FA05-455A-B6D2-5C0C0F50CB19}" type="presParOf" srcId="{6F3111BC-0ADA-4F6E-95CE-59EA58FB55BF}" destId="{3526FFDF-B4D8-4717-8936-950C3C536A63}" srcOrd="7" destOrd="0" presId="urn:microsoft.com/office/officeart/2005/8/layout/process5"/>
    <dgm:cxn modelId="{33585E89-0E4B-4F2C-85EA-A019DE8ED817}" type="presParOf" srcId="{3526FFDF-B4D8-4717-8936-950C3C536A63}" destId="{77599FA3-4160-4E4C-B79C-FF32AEE75552}" srcOrd="0" destOrd="0" presId="urn:microsoft.com/office/officeart/2005/8/layout/process5"/>
    <dgm:cxn modelId="{47797AF8-EED8-44DC-876B-62B387641DA4}" type="presParOf" srcId="{6F3111BC-0ADA-4F6E-95CE-59EA58FB55BF}" destId="{36E8C85B-6544-4711-AFFE-0EA9E1F2449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B013D-F539-443E-AF2C-DA9BFC821E54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629D00D5-29F9-4393-98D7-96700B972744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79BFC2E8-C5C8-4D59-9A3F-FADB3E8D9FC9}" type="parTrans" cxnId="{26AEFA85-A8F1-4FF4-BE4C-CAAE8F8D0062}">
      <dgm:prSet/>
      <dgm:spPr/>
      <dgm:t>
        <a:bodyPr/>
        <a:lstStyle/>
        <a:p>
          <a:endParaRPr lang="en-US"/>
        </a:p>
      </dgm:t>
    </dgm:pt>
    <dgm:pt modelId="{BE43BE4E-9473-4EFA-A0A5-447FF2D1495A}" type="sibTrans" cxnId="{26AEFA85-A8F1-4FF4-BE4C-CAAE8F8D0062}">
      <dgm:prSet/>
      <dgm:spPr/>
      <dgm:t>
        <a:bodyPr/>
        <a:lstStyle/>
        <a:p>
          <a:endParaRPr lang="en-US"/>
        </a:p>
      </dgm:t>
    </dgm:pt>
    <dgm:pt modelId="{0A3EB121-9D84-4E44-8C9E-F10E7BE947C1}">
      <dgm:prSet phldrT="[Text]"/>
      <dgm:spPr/>
      <dgm:t>
        <a:bodyPr/>
        <a:lstStyle/>
        <a:p>
          <a:r>
            <a:rPr lang="en-US" dirty="0" smtClean="0"/>
            <a:t>Measure</a:t>
          </a:r>
          <a:endParaRPr lang="en-US" dirty="0"/>
        </a:p>
      </dgm:t>
    </dgm:pt>
    <dgm:pt modelId="{A4ADD93D-9E2F-4CFB-A9F7-AA188B637190}" type="parTrans" cxnId="{0D7A80E6-3794-430E-B7E6-768C13AB48E3}">
      <dgm:prSet/>
      <dgm:spPr/>
      <dgm:t>
        <a:bodyPr/>
        <a:lstStyle/>
        <a:p>
          <a:endParaRPr lang="en-US"/>
        </a:p>
      </dgm:t>
    </dgm:pt>
    <dgm:pt modelId="{48DA918B-8BA7-4F20-BDF3-CB6A333643A4}" type="sibTrans" cxnId="{0D7A80E6-3794-430E-B7E6-768C13AB48E3}">
      <dgm:prSet/>
      <dgm:spPr/>
      <dgm:t>
        <a:bodyPr/>
        <a:lstStyle/>
        <a:p>
          <a:endParaRPr lang="en-US"/>
        </a:p>
      </dgm:t>
    </dgm:pt>
    <dgm:pt modelId="{1E06C325-C699-441C-9F90-6ACCD436A0D4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3B9BF04E-969E-4DA4-9214-CDE85C4DA72A}" type="parTrans" cxnId="{BE6277A2-A8D9-4D4A-A64F-6762862914D3}">
      <dgm:prSet/>
      <dgm:spPr/>
      <dgm:t>
        <a:bodyPr/>
        <a:lstStyle/>
        <a:p>
          <a:endParaRPr lang="en-US"/>
        </a:p>
      </dgm:t>
    </dgm:pt>
    <dgm:pt modelId="{FADC176B-EAF3-4009-B62F-5D9FDC27ABBB}" type="sibTrans" cxnId="{BE6277A2-A8D9-4D4A-A64F-6762862914D3}">
      <dgm:prSet/>
      <dgm:spPr/>
      <dgm:t>
        <a:bodyPr/>
        <a:lstStyle/>
        <a:p>
          <a:endParaRPr lang="en-US"/>
        </a:p>
      </dgm:t>
    </dgm:pt>
    <dgm:pt modelId="{2C922970-6FD4-4B59-AFFF-1474DE0601EE}">
      <dgm:prSet/>
      <dgm:spPr/>
      <dgm:t>
        <a:bodyPr/>
        <a:lstStyle/>
        <a:p>
          <a:r>
            <a:rPr lang="en-US" dirty="0" smtClean="0"/>
            <a:t>Improve</a:t>
          </a:r>
          <a:endParaRPr lang="en-US" dirty="0"/>
        </a:p>
      </dgm:t>
    </dgm:pt>
    <dgm:pt modelId="{C1B27973-3F7D-4373-8056-AB2C5C871F26}" type="parTrans" cxnId="{9CD7F8EE-6C92-48ED-9AD3-A57141DBD47E}">
      <dgm:prSet/>
      <dgm:spPr/>
      <dgm:t>
        <a:bodyPr/>
        <a:lstStyle/>
        <a:p>
          <a:endParaRPr lang="en-US"/>
        </a:p>
      </dgm:t>
    </dgm:pt>
    <dgm:pt modelId="{B6E13E9D-8D61-4542-9D18-C4500358D0FF}" type="sibTrans" cxnId="{9CD7F8EE-6C92-48ED-9AD3-A57141DBD47E}">
      <dgm:prSet/>
      <dgm:spPr/>
      <dgm:t>
        <a:bodyPr/>
        <a:lstStyle/>
        <a:p>
          <a:endParaRPr lang="en-US"/>
        </a:p>
      </dgm:t>
    </dgm:pt>
    <dgm:pt modelId="{7CF7FB78-5BD8-45CA-8F48-08A78E00231F}">
      <dgm:prSet/>
      <dgm:spPr/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4CC248AD-3489-450C-AD07-759E0D197F61}" type="parTrans" cxnId="{04C5C7E3-48FA-4BF3-9B6F-D7BA2844658F}">
      <dgm:prSet/>
      <dgm:spPr/>
      <dgm:t>
        <a:bodyPr/>
        <a:lstStyle/>
        <a:p>
          <a:endParaRPr lang="en-US"/>
        </a:p>
      </dgm:t>
    </dgm:pt>
    <dgm:pt modelId="{FC3EF675-D32A-4EDB-A063-D1AF33A0EC35}" type="sibTrans" cxnId="{04C5C7E3-48FA-4BF3-9B6F-D7BA2844658F}">
      <dgm:prSet/>
      <dgm:spPr/>
      <dgm:t>
        <a:bodyPr/>
        <a:lstStyle/>
        <a:p>
          <a:endParaRPr lang="en-US"/>
        </a:p>
      </dgm:t>
    </dgm:pt>
    <dgm:pt modelId="{F9F91F54-B5E6-4F68-9F57-9517004C50A6}" type="pres">
      <dgm:prSet presAssocID="{F2AB013D-F539-443E-AF2C-DA9BFC821E54}" presName="Name0" presStyleCnt="0">
        <dgm:presLayoutVars>
          <dgm:dir/>
          <dgm:animLvl val="lvl"/>
          <dgm:resizeHandles val="exact"/>
        </dgm:presLayoutVars>
      </dgm:prSet>
      <dgm:spPr/>
    </dgm:pt>
    <dgm:pt modelId="{2F23E6FF-EE07-47D4-8468-070047260CB1}" type="pres">
      <dgm:prSet presAssocID="{629D00D5-29F9-4393-98D7-96700B97274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7BCF-2A43-439D-A94F-A63DFC10540D}" type="pres">
      <dgm:prSet presAssocID="{BE43BE4E-9473-4EFA-A0A5-447FF2D1495A}" presName="parTxOnlySpace" presStyleCnt="0"/>
      <dgm:spPr/>
    </dgm:pt>
    <dgm:pt modelId="{BC24E4F1-BCC0-4A56-A0C3-1127C9AE9646}" type="pres">
      <dgm:prSet presAssocID="{0A3EB121-9D84-4E44-8C9E-F10E7BE947C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05841-ECDD-414A-8A67-A0A6E82D4573}" type="pres">
      <dgm:prSet presAssocID="{48DA918B-8BA7-4F20-BDF3-CB6A333643A4}" presName="parTxOnlySpace" presStyleCnt="0"/>
      <dgm:spPr/>
    </dgm:pt>
    <dgm:pt modelId="{41991520-4812-4B9C-B8B3-CD35CC98F6C9}" type="pres">
      <dgm:prSet presAssocID="{1E06C325-C699-441C-9F90-6ACCD436A0D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2E4D-335F-4AE8-B577-A1287BD71123}" type="pres">
      <dgm:prSet presAssocID="{FADC176B-EAF3-4009-B62F-5D9FDC27ABBB}" presName="parTxOnlySpace" presStyleCnt="0"/>
      <dgm:spPr/>
    </dgm:pt>
    <dgm:pt modelId="{1645D113-D9BA-4D60-BDEA-AF046D961F90}" type="pres">
      <dgm:prSet presAssocID="{2C922970-6FD4-4B59-AFFF-1474DE0601E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4C53F-8A56-4BDE-BF2F-FDD16593FE39}" type="pres">
      <dgm:prSet presAssocID="{B6E13E9D-8D61-4542-9D18-C4500358D0FF}" presName="parTxOnlySpace" presStyleCnt="0"/>
      <dgm:spPr/>
    </dgm:pt>
    <dgm:pt modelId="{7AB9E1A7-1CA6-4FE5-A8AF-AF8E3FB8E2B4}" type="pres">
      <dgm:prSet presAssocID="{7CF7FB78-5BD8-45CA-8F48-08A78E002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6277A2-A8D9-4D4A-A64F-6762862914D3}" srcId="{F2AB013D-F539-443E-AF2C-DA9BFC821E54}" destId="{1E06C325-C699-441C-9F90-6ACCD436A0D4}" srcOrd="2" destOrd="0" parTransId="{3B9BF04E-969E-4DA4-9214-CDE85C4DA72A}" sibTransId="{FADC176B-EAF3-4009-B62F-5D9FDC27ABBB}"/>
    <dgm:cxn modelId="{B8167E03-9736-4453-A3C8-4620A91D7B75}" type="presOf" srcId="{2C922970-6FD4-4B59-AFFF-1474DE0601EE}" destId="{1645D113-D9BA-4D60-BDEA-AF046D961F90}" srcOrd="0" destOrd="0" presId="urn:microsoft.com/office/officeart/2005/8/layout/chevron1"/>
    <dgm:cxn modelId="{3164104D-CBDF-46EE-9025-87F543431B9D}" type="presOf" srcId="{7CF7FB78-5BD8-45CA-8F48-08A78E00231F}" destId="{7AB9E1A7-1CA6-4FE5-A8AF-AF8E3FB8E2B4}" srcOrd="0" destOrd="0" presId="urn:microsoft.com/office/officeart/2005/8/layout/chevron1"/>
    <dgm:cxn modelId="{0D7A80E6-3794-430E-B7E6-768C13AB48E3}" srcId="{F2AB013D-F539-443E-AF2C-DA9BFC821E54}" destId="{0A3EB121-9D84-4E44-8C9E-F10E7BE947C1}" srcOrd="1" destOrd="0" parTransId="{A4ADD93D-9E2F-4CFB-A9F7-AA188B637190}" sibTransId="{48DA918B-8BA7-4F20-BDF3-CB6A333643A4}"/>
    <dgm:cxn modelId="{E2859C0E-419C-4494-B1EA-3D8E28C95574}" type="presOf" srcId="{1E06C325-C699-441C-9F90-6ACCD436A0D4}" destId="{41991520-4812-4B9C-B8B3-CD35CC98F6C9}" srcOrd="0" destOrd="0" presId="urn:microsoft.com/office/officeart/2005/8/layout/chevron1"/>
    <dgm:cxn modelId="{2B0CC4C1-CF40-4FD6-B35D-C40C7576C14C}" type="presOf" srcId="{629D00D5-29F9-4393-98D7-96700B972744}" destId="{2F23E6FF-EE07-47D4-8468-070047260CB1}" srcOrd="0" destOrd="0" presId="urn:microsoft.com/office/officeart/2005/8/layout/chevron1"/>
    <dgm:cxn modelId="{26AEFA85-A8F1-4FF4-BE4C-CAAE8F8D0062}" srcId="{F2AB013D-F539-443E-AF2C-DA9BFC821E54}" destId="{629D00D5-29F9-4393-98D7-96700B972744}" srcOrd="0" destOrd="0" parTransId="{79BFC2E8-C5C8-4D59-9A3F-FADB3E8D9FC9}" sibTransId="{BE43BE4E-9473-4EFA-A0A5-447FF2D1495A}"/>
    <dgm:cxn modelId="{04C5C7E3-48FA-4BF3-9B6F-D7BA2844658F}" srcId="{F2AB013D-F539-443E-AF2C-DA9BFC821E54}" destId="{7CF7FB78-5BD8-45CA-8F48-08A78E00231F}" srcOrd="4" destOrd="0" parTransId="{4CC248AD-3489-450C-AD07-759E0D197F61}" sibTransId="{FC3EF675-D32A-4EDB-A063-D1AF33A0EC35}"/>
    <dgm:cxn modelId="{55A73AC6-7D8C-438C-BEB4-48F65786BA52}" type="presOf" srcId="{0A3EB121-9D84-4E44-8C9E-F10E7BE947C1}" destId="{BC24E4F1-BCC0-4A56-A0C3-1127C9AE9646}" srcOrd="0" destOrd="0" presId="urn:microsoft.com/office/officeart/2005/8/layout/chevron1"/>
    <dgm:cxn modelId="{23C558B1-C15E-4AF5-8FB7-A2599731A318}" type="presOf" srcId="{F2AB013D-F539-443E-AF2C-DA9BFC821E54}" destId="{F9F91F54-B5E6-4F68-9F57-9517004C50A6}" srcOrd="0" destOrd="0" presId="urn:microsoft.com/office/officeart/2005/8/layout/chevron1"/>
    <dgm:cxn modelId="{9CD7F8EE-6C92-48ED-9AD3-A57141DBD47E}" srcId="{F2AB013D-F539-443E-AF2C-DA9BFC821E54}" destId="{2C922970-6FD4-4B59-AFFF-1474DE0601EE}" srcOrd="3" destOrd="0" parTransId="{C1B27973-3F7D-4373-8056-AB2C5C871F26}" sibTransId="{B6E13E9D-8D61-4542-9D18-C4500358D0FF}"/>
    <dgm:cxn modelId="{2EB9C23E-A558-4E9F-85CD-D6563BB40E50}" type="presParOf" srcId="{F9F91F54-B5E6-4F68-9F57-9517004C50A6}" destId="{2F23E6FF-EE07-47D4-8468-070047260CB1}" srcOrd="0" destOrd="0" presId="urn:microsoft.com/office/officeart/2005/8/layout/chevron1"/>
    <dgm:cxn modelId="{A680A4A6-4E23-4F44-8974-381A1B3D532A}" type="presParOf" srcId="{F9F91F54-B5E6-4F68-9F57-9517004C50A6}" destId="{8B9C7BCF-2A43-439D-A94F-A63DFC10540D}" srcOrd="1" destOrd="0" presId="urn:microsoft.com/office/officeart/2005/8/layout/chevron1"/>
    <dgm:cxn modelId="{7D0442F2-4E23-4873-A964-0582418062A9}" type="presParOf" srcId="{F9F91F54-B5E6-4F68-9F57-9517004C50A6}" destId="{BC24E4F1-BCC0-4A56-A0C3-1127C9AE9646}" srcOrd="2" destOrd="0" presId="urn:microsoft.com/office/officeart/2005/8/layout/chevron1"/>
    <dgm:cxn modelId="{24AA6588-90EB-4B53-8BC8-54EC72088461}" type="presParOf" srcId="{F9F91F54-B5E6-4F68-9F57-9517004C50A6}" destId="{2FA05841-ECDD-414A-8A67-A0A6E82D4573}" srcOrd="3" destOrd="0" presId="urn:microsoft.com/office/officeart/2005/8/layout/chevron1"/>
    <dgm:cxn modelId="{26CC39FB-16C5-4C09-84F7-0AD6F1BCD2CF}" type="presParOf" srcId="{F9F91F54-B5E6-4F68-9F57-9517004C50A6}" destId="{41991520-4812-4B9C-B8B3-CD35CC98F6C9}" srcOrd="4" destOrd="0" presId="urn:microsoft.com/office/officeart/2005/8/layout/chevron1"/>
    <dgm:cxn modelId="{80F0E86A-FAA3-4C7B-AF4E-12217C4C2BFB}" type="presParOf" srcId="{F9F91F54-B5E6-4F68-9F57-9517004C50A6}" destId="{25782E4D-335F-4AE8-B577-A1287BD71123}" srcOrd="5" destOrd="0" presId="urn:microsoft.com/office/officeart/2005/8/layout/chevron1"/>
    <dgm:cxn modelId="{B8D71C9E-05F9-4221-8EAF-3E1E63FE1A0A}" type="presParOf" srcId="{F9F91F54-B5E6-4F68-9F57-9517004C50A6}" destId="{1645D113-D9BA-4D60-BDEA-AF046D961F90}" srcOrd="6" destOrd="0" presId="urn:microsoft.com/office/officeart/2005/8/layout/chevron1"/>
    <dgm:cxn modelId="{5CA2D45E-B2EF-4C03-A1CC-87EA5AC66DA9}" type="presParOf" srcId="{F9F91F54-B5E6-4F68-9F57-9517004C50A6}" destId="{6804C53F-8A56-4BDE-BF2F-FDD16593FE39}" srcOrd="7" destOrd="0" presId="urn:microsoft.com/office/officeart/2005/8/layout/chevron1"/>
    <dgm:cxn modelId="{F6D47BC0-9559-4B9B-BBD0-F3936D3A8CCD}" type="presParOf" srcId="{F9F91F54-B5E6-4F68-9F57-9517004C50A6}" destId="{7AB9E1A7-1CA6-4FE5-A8AF-AF8E3FB8E2B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DEBFA-E6F4-4014-B2B8-D1EB70F3094E}">
      <dsp:nvSpPr>
        <dsp:cNvPr id="0" name=""/>
        <dsp:cNvSpPr/>
      </dsp:nvSpPr>
      <dsp:spPr>
        <a:xfrm>
          <a:off x="0" y="1049397"/>
          <a:ext cx="3201071" cy="1600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Book Antiqua" panose="02040602050305030304" pitchFamily="18" charset="0"/>
            </a:rPr>
            <a:t>Why Do Organizations Exist?</a:t>
          </a:r>
        </a:p>
      </dsp:txBody>
      <dsp:txXfrm>
        <a:off x="46878" y="1096275"/>
        <a:ext cx="3107315" cy="1506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27EF5-A9AD-488A-A686-AFBD3471D87B}">
      <dsp:nvSpPr>
        <dsp:cNvPr id="0" name=""/>
        <dsp:cNvSpPr/>
      </dsp:nvSpPr>
      <dsp:spPr>
        <a:xfrm>
          <a:off x="1032818" y="223875"/>
          <a:ext cx="2893163" cy="2893163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Best Quality P/S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7584" y="836950"/>
        <a:ext cx="1033272" cy="861060"/>
      </dsp:txXfrm>
    </dsp:sp>
    <dsp:sp modelId="{497590A1-49D5-470B-A90F-D5520B51E0DA}">
      <dsp:nvSpPr>
        <dsp:cNvPr id="0" name=""/>
        <dsp:cNvSpPr/>
      </dsp:nvSpPr>
      <dsp:spPr>
        <a:xfrm>
          <a:off x="973232" y="327202"/>
          <a:ext cx="2893163" cy="289316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Minimum Time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2081" y="2204314"/>
        <a:ext cx="1549908" cy="757733"/>
      </dsp:txXfrm>
    </dsp:sp>
    <dsp:sp modelId="{79759594-1F1D-45ED-84D4-5C97941F73FF}">
      <dsp:nvSpPr>
        <dsp:cNvPr id="0" name=""/>
        <dsp:cNvSpPr/>
      </dsp:nvSpPr>
      <dsp:spPr>
        <a:xfrm>
          <a:off x="913647" y="223875"/>
          <a:ext cx="2893163" cy="289316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Competitive Cost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8772" y="836950"/>
        <a:ext cx="1033272" cy="861060"/>
      </dsp:txXfrm>
    </dsp:sp>
    <dsp:sp modelId="{70790A59-2EEE-42D0-A857-0DF343BC88C5}">
      <dsp:nvSpPr>
        <dsp:cNvPr id="0" name=""/>
        <dsp:cNvSpPr/>
      </dsp:nvSpPr>
      <dsp:spPr>
        <a:xfrm>
          <a:off x="853956" y="44775"/>
          <a:ext cx="3251364" cy="32513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2AB59-95D9-44CA-890C-63487AD3EB2B}">
      <dsp:nvSpPr>
        <dsp:cNvPr id="0" name=""/>
        <dsp:cNvSpPr/>
      </dsp:nvSpPr>
      <dsp:spPr>
        <a:xfrm>
          <a:off x="794132" y="147919"/>
          <a:ext cx="3251364" cy="32513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D2901-0BDA-4CF0-881D-277F2E370130}">
      <dsp:nvSpPr>
        <dsp:cNvPr id="0" name=""/>
        <dsp:cNvSpPr/>
      </dsp:nvSpPr>
      <dsp:spPr>
        <a:xfrm>
          <a:off x="734308" y="44775"/>
          <a:ext cx="3251364" cy="32513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DEBFA-E6F4-4014-B2B8-D1EB70F3094E}">
      <dsp:nvSpPr>
        <dsp:cNvPr id="0" name=""/>
        <dsp:cNvSpPr/>
      </dsp:nvSpPr>
      <dsp:spPr>
        <a:xfrm>
          <a:off x="515" y="901651"/>
          <a:ext cx="3201071" cy="160053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Book Antiqua" panose="02040602050305030304" pitchFamily="18" charset="0"/>
            </a:rPr>
            <a:t>To provide Value</a:t>
          </a:r>
          <a:endParaRPr lang="en-US" sz="2800" kern="1200" dirty="0">
            <a:latin typeface="Book Antiqua" panose="02040602050305030304" pitchFamily="18" charset="0"/>
          </a:endParaRPr>
        </a:p>
      </dsp:txBody>
      <dsp:txXfrm>
        <a:off x="47393" y="948529"/>
        <a:ext cx="3107315" cy="1506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99E4-A896-4E99-9FDE-63E766EFB271}">
      <dsp:nvSpPr>
        <dsp:cNvPr id="0" name=""/>
        <dsp:cNvSpPr/>
      </dsp:nvSpPr>
      <dsp:spPr>
        <a:xfrm>
          <a:off x="8958" y="284465"/>
          <a:ext cx="2677473" cy="16064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Identification and selection of right team members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(TNA for Change Agents)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10" y="331517"/>
        <a:ext cx="2583369" cy="1512380"/>
      </dsp:txXfrm>
    </dsp:sp>
    <dsp:sp modelId="{F361A9DF-FCD9-4AA0-AB88-7125C4EF4458}">
      <dsp:nvSpPr>
        <dsp:cNvPr id="0" name=""/>
        <dsp:cNvSpPr/>
      </dsp:nvSpPr>
      <dsp:spPr>
        <a:xfrm>
          <a:off x="2922049" y="755700"/>
          <a:ext cx="567624" cy="664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2049" y="888503"/>
        <a:ext cx="397337" cy="398407"/>
      </dsp:txXfrm>
    </dsp:sp>
    <dsp:sp modelId="{D7707CF0-4247-45B5-9C0F-746F5BCAD70C}">
      <dsp:nvSpPr>
        <dsp:cNvPr id="0" name=""/>
        <dsp:cNvSpPr/>
      </dsp:nvSpPr>
      <dsp:spPr>
        <a:xfrm>
          <a:off x="3757421" y="284465"/>
          <a:ext cx="2677473" cy="1606484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Understanding the current baseline understanding of the data, quality and productivity.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4473" y="331517"/>
        <a:ext cx="2583369" cy="1512380"/>
      </dsp:txXfrm>
    </dsp:sp>
    <dsp:sp modelId="{485C48AD-8AFE-4879-A08B-6DBC3589EEB2}">
      <dsp:nvSpPr>
        <dsp:cNvPr id="0" name=""/>
        <dsp:cNvSpPr/>
      </dsp:nvSpPr>
      <dsp:spPr>
        <a:xfrm>
          <a:off x="6670512" y="755700"/>
          <a:ext cx="567624" cy="664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0512" y="888503"/>
        <a:ext cx="397337" cy="398407"/>
      </dsp:txXfrm>
    </dsp:sp>
    <dsp:sp modelId="{14169E09-4587-42FE-BD2C-561462AF5C0A}">
      <dsp:nvSpPr>
        <dsp:cNvPr id="0" name=""/>
        <dsp:cNvSpPr/>
      </dsp:nvSpPr>
      <dsp:spPr>
        <a:xfrm>
          <a:off x="7505884" y="284465"/>
          <a:ext cx="2677473" cy="160648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Development of Training BOK with stakeholders collaboration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2936" y="331517"/>
        <a:ext cx="2583369" cy="1512380"/>
      </dsp:txXfrm>
    </dsp:sp>
    <dsp:sp modelId="{BE8F477B-76F8-44CA-8568-DA061A712A15}">
      <dsp:nvSpPr>
        <dsp:cNvPr id="0" name=""/>
        <dsp:cNvSpPr/>
      </dsp:nvSpPr>
      <dsp:spPr>
        <a:xfrm rot="5400000">
          <a:off x="8560808" y="2078372"/>
          <a:ext cx="567624" cy="664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45417" y="2126567"/>
        <a:ext cx="398407" cy="397337"/>
      </dsp:txXfrm>
    </dsp:sp>
    <dsp:sp modelId="{EDF95AB1-1A15-4C63-B51D-31DA94182326}">
      <dsp:nvSpPr>
        <dsp:cNvPr id="0" name=""/>
        <dsp:cNvSpPr/>
      </dsp:nvSpPr>
      <dsp:spPr>
        <a:xfrm>
          <a:off x="7505884" y="2961939"/>
          <a:ext cx="2677473" cy="1606484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Deliverance of the training </a:t>
          </a:r>
          <a:r>
            <a:rPr lang="en-US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wrt</a:t>
          </a: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qualitative and quantitative problem solving tools along DMAIC Methodology overview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2936" y="3008991"/>
        <a:ext cx="2583369" cy="1512380"/>
      </dsp:txXfrm>
    </dsp:sp>
    <dsp:sp modelId="{3526FFDF-B4D8-4717-8936-950C3C536A63}">
      <dsp:nvSpPr>
        <dsp:cNvPr id="0" name=""/>
        <dsp:cNvSpPr/>
      </dsp:nvSpPr>
      <dsp:spPr>
        <a:xfrm rot="10800000">
          <a:off x="6702642" y="3433174"/>
          <a:ext cx="567624" cy="664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872929" y="3565977"/>
        <a:ext cx="397337" cy="398407"/>
      </dsp:txXfrm>
    </dsp:sp>
    <dsp:sp modelId="{36E8C85B-6544-4711-AFFE-0EA9E1F24498}">
      <dsp:nvSpPr>
        <dsp:cNvPr id="0" name=""/>
        <dsp:cNvSpPr/>
      </dsp:nvSpPr>
      <dsp:spPr>
        <a:xfrm>
          <a:off x="3757421" y="2961939"/>
          <a:ext cx="2677473" cy="160648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Qualification and execution of potential improvement opportunities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4473" y="3008991"/>
        <a:ext cx="2583369" cy="1512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3E6FF-EE07-47D4-8468-070047260CB1}">
      <dsp:nvSpPr>
        <dsp:cNvPr id="0" name=""/>
        <dsp:cNvSpPr/>
      </dsp:nvSpPr>
      <dsp:spPr>
        <a:xfrm>
          <a:off x="2188" y="132960"/>
          <a:ext cx="1947769" cy="7791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Define</a:t>
          </a:r>
          <a:endParaRPr lang="en-US" sz="2200" kern="1200" dirty="0"/>
        </a:p>
      </dsp:txBody>
      <dsp:txXfrm>
        <a:off x="391742" y="132960"/>
        <a:ext cx="1168662" cy="779107"/>
      </dsp:txXfrm>
    </dsp:sp>
    <dsp:sp modelId="{BC24E4F1-BCC0-4A56-A0C3-1127C9AE9646}">
      <dsp:nvSpPr>
        <dsp:cNvPr id="0" name=""/>
        <dsp:cNvSpPr/>
      </dsp:nvSpPr>
      <dsp:spPr>
        <a:xfrm>
          <a:off x="1755181" y="132960"/>
          <a:ext cx="1947769" cy="779107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Measure</a:t>
          </a:r>
          <a:endParaRPr lang="en-US" sz="2200" kern="1200" dirty="0"/>
        </a:p>
      </dsp:txBody>
      <dsp:txXfrm>
        <a:off x="2144735" y="132960"/>
        <a:ext cx="1168662" cy="779107"/>
      </dsp:txXfrm>
    </dsp:sp>
    <dsp:sp modelId="{41991520-4812-4B9C-B8B3-CD35CC98F6C9}">
      <dsp:nvSpPr>
        <dsp:cNvPr id="0" name=""/>
        <dsp:cNvSpPr/>
      </dsp:nvSpPr>
      <dsp:spPr>
        <a:xfrm>
          <a:off x="3508174" y="132960"/>
          <a:ext cx="1947769" cy="779107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Analyze</a:t>
          </a:r>
          <a:endParaRPr lang="en-US" sz="2200" kern="1200" dirty="0"/>
        </a:p>
      </dsp:txBody>
      <dsp:txXfrm>
        <a:off x="3897728" y="132960"/>
        <a:ext cx="1168662" cy="779107"/>
      </dsp:txXfrm>
    </dsp:sp>
    <dsp:sp modelId="{1645D113-D9BA-4D60-BDEA-AF046D961F90}">
      <dsp:nvSpPr>
        <dsp:cNvPr id="0" name=""/>
        <dsp:cNvSpPr/>
      </dsp:nvSpPr>
      <dsp:spPr>
        <a:xfrm>
          <a:off x="5261166" y="132960"/>
          <a:ext cx="1947769" cy="779107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Improve</a:t>
          </a:r>
          <a:endParaRPr lang="en-US" sz="2200" kern="1200" dirty="0"/>
        </a:p>
      </dsp:txBody>
      <dsp:txXfrm>
        <a:off x="5650720" y="132960"/>
        <a:ext cx="1168662" cy="779107"/>
      </dsp:txXfrm>
    </dsp:sp>
    <dsp:sp modelId="{7AB9E1A7-1CA6-4FE5-A8AF-AF8E3FB8E2B4}">
      <dsp:nvSpPr>
        <dsp:cNvPr id="0" name=""/>
        <dsp:cNvSpPr/>
      </dsp:nvSpPr>
      <dsp:spPr>
        <a:xfrm>
          <a:off x="7014159" y="132960"/>
          <a:ext cx="1947769" cy="77910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Control</a:t>
          </a:r>
          <a:endParaRPr lang="en-US" sz="2200" kern="1200" dirty="0"/>
        </a:p>
      </dsp:txBody>
      <dsp:txXfrm>
        <a:off x="7403713" y="132960"/>
        <a:ext cx="1168662" cy="77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E805-7731-48DC-969E-D9124897EB7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CE2C1-E68B-477D-B300-1AF621D0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12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8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01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93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35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283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4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9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93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42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7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174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94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Root Causes of Revenue Stalls”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CE2C1-E68B-477D-B300-1AF621D07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2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06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53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7B7A-1920-4B0E-9E29-C1B13074D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36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0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6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43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8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3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7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00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A054B-F3AB-42AE-B433-1C3BA804114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41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047B4-26AB-4980-94C6-41F374A3FB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74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CBF3B-BF7B-4EEF-A8D4-5769AF20005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91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5BDC0-449D-450C-9772-7AAC51A9D8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00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5D7F5-73AB-4C30-AE20-0F24676922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3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CA329-8117-4A14-AD37-71611A6266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10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7A4C5-39E4-4B8A-87C0-467DF6810C9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89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9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E47EB-15CA-4E62-B4B3-74C4FFF14F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30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F25DE-B288-42BB-8CB1-8F922ACB0FF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215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67F4E-CC73-4E6A-9D01-C9AE0FE967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025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A0979-BFEC-4E10-9EC0-F638AA3F502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411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F05EF-6168-407F-8025-E41839E125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C692C-4F2D-45F6-A9A8-8A3A8FE27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668000" y="381000"/>
            <a:ext cx="1183341" cy="838200"/>
            <a:chOff x="6934200" y="4876800"/>
            <a:chExt cx="1851688" cy="1658992"/>
          </a:xfrm>
        </p:grpSpPr>
        <p:pic>
          <p:nvPicPr>
            <p:cNvPr id="6" name="Picture 2" descr="C:\Users\Michael\AppData\Roaming\PresPro\PPP_CARRO_CLP_Cycle5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4876800"/>
              <a:ext cx="1851688" cy="1658992"/>
            </a:xfrm>
            <a:prstGeom prst="rect">
              <a:avLst/>
            </a:prstGeom>
            <a:noFill/>
            <a:ln w="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 userDrawn="1"/>
          </p:nvSpPr>
          <p:spPr>
            <a:xfrm>
              <a:off x="6934200" y="5181600"/>
              <a:ext cx="1828800" cy="791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 w="9525" cmpd="sng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  <a:uLnTx/>
                  <a:uFillTx/>
                  <a:latin typeface="Garamond" pitchFamily="18" charset="0"/>
                  <a:ea typeface="+mn-ea"/>
                  <a:cs typeface="+mn-cs"/>
                </a:rPr>
                <a:t>L</a:t>
              </a:r>
              <a:r>
                <a:rPr kumimoji="0" lang="en-US" sz="2000" b="1" i="1" u="none" strike="noStrike" kern="1200" cap="none" spc="0" normalizeH="0" baseline="0" noProof="0" dirty="0">
                  <a:ln w="9525" cmpd="sng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  <a:uLnTx/>
                  <a:uFillTx/>
                  <a:latin typeface="Garamond" pitchFamily="18" charset="0"/>
                  <a:ea typeface="+mn-ea"/>
                  <a:cs typeface="+mn-cs"/>
                </a:rPr>
                <a:t>6</a:t>
              </a:r>
              <a:r>
                <a:rPr kumimoji="0" lang="en-US" sz="2000" b="1" i="1" u="none" strike="noStrike" kern="1200" cap="none" spc="0" normalizeH="0" baseline="0" noProof="0" dirty="0">
                  <a:ln w="9525" cmpd="sng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  <a:endParaRPr kumimoji="0" lang="en-US" sz="2000" b="1" i="1" u="none" strike="noStrike" kern="1200" cap="none" spc="0" normalizeH="0" baseline="0" noProof="0" dirty="0">
                <a:ln w="9525" cmpd="sng">
                  <a:solidFill>
                    <a:prstClr val="white">
                      <a:lumMod val="7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881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054B-F3AB-42AE-B433-1C3BA8041147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47B4-26AB-4980-94C6-41F374A3FBE5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BF3B-BF7B-4EEF-A8D4-5769AF200050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DC0-449D-450C-9772-7AAC51A9D819}" type="datetime1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D7F5-73AB-4C30-AE20-0F24676922A4}" type="datetime1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17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A329-8117-4A14-AD37-71611A626614}" type="datetime1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A4C5-39E4-4B8A-87C0-467DF6810C98}" type="datetime1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47EB-15CA-4E62-B4B3-74C4FFF14FC6}" type="datetime1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25DE-B288-42BB-8CB1-8F922ACB0FF2}" type="datetime1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F4E-CC73-4E6A-9D01-C9AE0FE967D4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0979-BFEC-4E10-9EC0-F638AA3F5020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325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640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33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2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04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94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78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359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50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612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8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7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777C-1C68-4A49-AB35-D43BB8C8435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9B5EC-4CF8-4FFA-B616-0F4A9F56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690A-66B9-4DA4-A8AF-8A7BADB2CDE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66DE-C375-4E9D-8D7D-C30E7CE6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D9F51-40E0-42E6-A8E1-9894F09F1B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7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9F51-40E0-42E6-A8E1-9894F09F1B82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@BilalConsultancy,2016. No part of this publication may be reproduced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BF09-06DA-4FC4-8AA8-7D06FC28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7C7B-363D-4CFD-8A72-BC2BF59EA4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DA80-2A38-4157-B330-1885CDCA8B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2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436" y="5407890"/>
            <a:ext cx="1034473" cy="10344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880436" y="0"/>
            <a:ext cx="1108267" cy="1315301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97" y="62501"/>
            <a:ext cx="8961430" cy="76495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Book Antiqua" panose="02040602050305030304" pitchFamily="18" charset="0"/>
              </a:rPr>
              <a:t>Contd. 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52650" y="885801"/>
            <a:ext cx="7886700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1102" y="885801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59" y="6692523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7834" y="1042437"/>
            <a:ext cx="2953062" cy="11486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Establishing a Sense of Urgency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0641" y="1043168"/>
            <a:ext cx="2953062" cy="10605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Form powerful coalition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34119" y="1074385"/>
            <a:ext cx="2953062" cy="10293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Create Vision for Change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4119" y="2563061"/>
            <a:ext cx="31763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Having a vision is thus as same as having a destination, while the related plans are as same as using a compass to reach that destination.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834" y="3128500"/>
            <a:ext cx="2990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Revenue Reports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latin typeface="Book Antiqua" panose="02040602050305030304" pitchFamily="18" charset="0"/>
              </a:rPr>
              <a:t>Competitors Analysis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Changing</a:t>
            </a: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 Market Trends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0641" y="3162021"/>
            <a:ext cx="2990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Identification of right people within</a:t>
            </a: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the right departments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7268" y="4776946"/>
            <a:ext cx="2990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Where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do you want to see your organization after 5,10, 20 years?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baseline="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Will you keep providing the same output or revise your portfolio?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3" grpId="0"/>
      <p:bldP spid="3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52650" y="885801"/>
            <a:ext cx="7886700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1102" y="885801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59" y="6692523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72354" y="1241185"/>
            <a:ext cx="2953062" cy="8981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Communicate 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4357" y="2648648"/>
            <a:ext cx="3509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When a man does not know what harbor he is making for, no wind is the right wind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2154084-CF7A-4AB8-9B7E-B25BC129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7" y="62501"/>
            <a:ext cx="8961430" cy="76495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Book Antiqua" panose="02040602050305030304" pitchFamily="18" charset="0"/>
              </a:rPr>
              <a:t>Contd. 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8" y="1603496"/>
            <a:ext cx="6231603" cy="4486754"/>
          </a:xfrm>
        </p:spPr>
      </p:pic>
      <p:sp>
        <p:nvSpPr>
          <p:cNvPr id="9" name="Rounded Rectangle 8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83721" y="627009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59" y="6692523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0858" y="787209"/>
            <a:ext cx="3613337" cy="5996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5.Empower Action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2154084-CF7A-4AB8-9B7E-B25BC129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7" y="62501"/>
            <a:ext cx="8961430" cy="76495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Book Antiqua" panose="02040602050305030304" pitchFamily="18" charset="0"/>
              </a:rPr>
              <a:t>Contd. 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9680859"/>
              </p:ext>
            </p:extLst>
          </p:nvPr>
        </p:nvGraphicFramePr>
        <p:xfrm>
          <a:off x="556197" y="1587260"/>
          <a:ext cx="10192316" cy="485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7677145" y="4013704"/>
            <a:ext cx="3680963" cy="260157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8023" y="1155940"/>
            <a:ext cx="1570007" cy="8798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18856" y="787209"/>
            <a:ext cx="1287820" cy="10004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45703" y="787209"/>
            <a:ext cx="1570007" cy="8798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355742" y="3002426"/>
            <a:ext cx="1360276" cy="10112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56783" y="3861759"/>
            <a:ext cx="1570007" cy="8798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83721" y="627009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59" y="6692523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688" y="891715"/>
            <a:ext cx="2953062" cy="5996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5.Empower Action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2154084-CF7A-4AB8-9B7E-B25BC129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7" y="62501"/>
            <a:ext cx="8961430" cy="76495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Book Antiqua" panose="02040602050305030304" pitchFamily="18" charset="0"/>
              </a:rPr>
              <a:t>Contd. 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5" name="Straight Arrow Connector 4"/>
          <p:cNvCxnSpPr>
            <a:stCxn id="33" idx="0"/>
            <a:endCxn id="11" idx="1"/>
          </p:cNvCxnSpPr>
          <p:nvPr/>
        </p:nvCxnSpPr>
        <p:spPr>
          <a:xfrm flipV="1">
            <a:off x="1696788" y="1396854"/>
            <a:ext cx="5177211" cy="97033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873999" y="1117967"/>
            <a:ext cx="2362200" cy="557773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Analyzing the value chain 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 the existing facts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73999" y="1980540"/>
            <a:ext cx="2209800" cy="304800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730999" y="2666340"/>
            <a:ext cx="2209800" cy="304800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Quantitative Data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093199" y="2666340"/>
            <a:ext cx="2209800" cy="304800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Qualitative Data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21599" y="4952340"/>
            <a:ext cx="2209800" cy="381000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Organize to</a:t>
            </a:r>
            <a:r>
              <a:rPr kumimoji="0" lang="en-US" alt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understand info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093199" y="4114140"/>
            <a:ext cx="3048000" cy="304800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Seven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QC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Tools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721599" y="5638139"/>
            <a:ext cx="2209800" cy="665739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Factual decision making with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DMAIC Methodology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892799" y="4114140"/>
            <a:ext cx="3048000" cy="304800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and</a:t>
            </a:r>
            <a:r>
              <a:rPr kumimoji="0" lang="en-US" alt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advanced </a:t>
            </a:r>
            <a:r>
              <a:rPr lang="en-US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AutoShape 23"/>
          <p:cNvCxnSpPr>
            <a:cxnSpLocks noChangeShapeType="1"/>
            <a:stCxn id="17" idx="2"/>
            <a:endCxn id="16" idx="0"/>
          </p:cNvCxnSpPr>
          <p:nvPr/>
        </p:nvCxnSpPr>
        <p:spPr bwMode="auto">
          <a:xfrm rot="5400000">
            <a:off x="8455149" y="3790290"/>
            <a:ext cx="533400" cy="17907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4"/>
          <p:cNvCxnSpPr>
            <a:cxnSpLocks noChangeShapeType="1"/>
            <a:stCxn id="16" idx="2"/>
          </p:cNvCxnSpPr>
          <p:nvPr/>
        </p:nvCxnSpPr>
        <p:spPr bwMode="auto">
          <a:xfrm>
            <a:off x="7826499" y="5333340"/>
            <a:ext cx="0" cy="3048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AutoShape 25"/>
          <p:cNvSpPr>
            <a:spLocks noChangeArrowheads="1"/>
          </p:cNvSpPr>
          <p:nvPr/>
        </p:nvSpPr>
        <p:spPr bwMode="auto">
          <a:xfrm flipV="1">
            <a:off x="10150599" y="4799938"/>
            <a:ext cx="1905000" cy="1503939"/>
          </a:xfrm>
          <a:prstGeom prst="wedgeRoundRectCallout">
            <a:avLst>
              <a:gd name="adj1" fmla="val -21906"/>
              <a:gd name="adj2" fmla="val 103073"/>
              <a:gd name="adj3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helped in generating </a:t>
            </a: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 and </a:t>
            </a:r>
            <a:r>
              <a:rPr kumimoji="0" lang="en-US" altLang="en-US" sz="11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formulating plans</a:t>
            </a: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altLang="en-US" sz="11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Affinity Diagram</a:t>
            </a: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1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PDCP Chart</a:t>
            </a: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1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 Diagram</a:t>
            </a: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1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Prioritization Matrix</a:t>
            </a: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1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Diagram</a:t>
            </a: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 flipV="1">
            <a:off x="3523073" y="4799940"/>
            <a:ext cx="2119312" cy="1670939"/>
          </a:xfrm>
          <a:prstGeom prst="wedgeRoundRectCallout">
            <a:avLst>
              <a:gd name="adj1" fmla="val 28695"/>
              <a:gd name="adj2" fmla="val 82946"/>
              <a:gd name="adj3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Analytical </a:t>
            </a:r>
            <a:r>
              <a:rPr kumimoji="0" lang="en-US" alt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approach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QC Tools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Regression Analysis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of Experiments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 flipV="1">
            <a:off x="4130799" y="3228315"/>
            <a:ext cx="2514600" cy="533400"/>
          </a:xfrm>
          <a:prstGeom prst="wedgeRoundRectCallout">
            <a:avLst>
              <a:gd name="adj1" fmla="val -3347"/>
              <a:gd name="adj2" fmla="val -111310"/>
              <a:gd name="adj3" fmla="val 16667"/>
            </a:avLst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Define problem after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collecting numerical data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 flipV="1">
            <a:off x="9540999" y="3275940"/>
            <a:ext cx="2514600" cy="533400"/>
          </a:xfrm>
          <a:prstGeom prst="wedgeRoundRectCallout">
            <a:avLst>
              <a:gd name="adj1" fmla="val 1199"/>
              <a:gd name="adj2" fmla="val -106250"/>
              <a:gd name="adj3" fmla="val 16667"/>
            </a:avLst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Define problem before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collecting numerical data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7" name="AutoShape 32"/>
          <p:cNvCxnSpPr>
            <a:cxnSpLocks noChangeShapeType="1"/>
            <a:stCxn id="13" idx="2"/>
            <a:endCxn id="19" idx="0"/>
          </p:cNvCxnSpPr>
          <p:nvPr/>
        </p:nvCxnSpPr>
        <p:spPr bwMode="auto">
          <a:xfrm rot="5400000">
            <a:off x="6054849" y="3333090"/>
            <a:ext cx="1143000" cy="419100"/>
          </a:xfrm>
          <a:prstGeom prst="bentConnector3">
            <a:avLst>
              <a:gd name="adj1" fmla="val 81384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33"/>
          <p:cNvCxnSpPr>
            <a:cxnSpLocks noChangeShapeType="1"/>
            <a:stCxn id="15" idx="2"/>
            <a:endCxn id="17" idx="0"/>
          </p:cNvCxnSpPr>
          <p:nvPr/>
        </p:nvCxnSpPr>
        <p:spPr bwMode="auto">
          <a:xfrm rot="16200000" flipH="1">
            <a:off x="8836149" y="3333090"/>
            <a:ext cx="1143000" cy="419100"/>
          </a:xfrm>
          <a:prstGeom prst="bentConnector3">
            <a:avLst>
              <a:gd name="adj1" fmla="val 80134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5"/>
          <p:cNvCxnSpPr>
            <a:cxnSpLocks noChangeShapeType="1"/>
          </p:cNvCxnSpPr>
          <p:nvPr/>
        </p:nvCxnSpPr>
        <p:spPr bwMode="auto">
          <a:xfrm>
            <a:off x="8016999" y="1690028"/>
            <a:ext cx="0" cy="3048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0"/>
          <p:cNvCxnSpPr>
            <a:cxnSpLocks noChangeShapeType="1"/>
          </p:cNvCxnSpPr>
          <p:nvPr/>
        </p:nvCxnSpPr>
        <p:spPr bwMode="auto">
          <a:xfrm rot="5400000">
            <a:off x="7254999" y="1918628"/>
            <a:ext cx="381000" cy="11430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1"/>
          <p:cNvCxnSpPr>
            <a:cxnSpLocks noChangeShapeType="1"/>
          </p:cNvCxnSpPr>
          <p:nvPr/>
        </p:nvCxnSpPr>
        <p:spPr bwMode="auto">
          <a:xfrm rot="16200000" flipH="1">
            <a:off x="8436099" y="1880528"/>
            <a:ext cx="381000" cy="12192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2"/>
          <p:cNvCxnSpPr>
            <a:cxnSpLocks noChangeShapeType="1"/>
          </p:cNvCxnSpPr>
          <p:nvPr/>
        </p:nvCxnSpPr>
        <p:spPr bwMode="auto">
          <a:xfrm rot="16200000" flipH="1">
            <a:off x="6873999" y="3973146"/>
            <a:ext cx="533400" cy="14097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" y="2367193"/>
            <a:ext cx="3294888" cy="2890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90688" y="5416654"/>
            <a:ext cx="295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“Without data, you're just another person with an opinion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Edwards Deming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837" y="2374837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9837" y="2780946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9837" y="3572446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9837" y="3878949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9837" y="4166892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667219" y="3232023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455633" y="3566903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9837" y="4434331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9837" y="4714859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03443" y="4340352"/>
            <a:ext cx="788414" cy="239294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4" grpId="0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5931" y="6356352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1" y="885801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CE0A368-7C2D-4466-BAA0-0507AE01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0" y="291383"/>
            <a:ext cx="10001478" cy="57026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Book Antiqua" panose="02040602050305030304" pitchFamily="18" charset="0"/>
              </a:rPr>
              <a:t>Examples: Quantitative Tool 1 </a:t>
            </a:r>
            <a:endParaRPr lang="en-US" sz="3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0BE9C-913D-486F-AAAC-0A4D2E147B65}"/>
              </a:ext>
            </a:extLst>
          </p:cNvPr>
          <p:cNvSpPr/>
          <p:nvPr/>
        </p:nvSpPr>
        <p:spPr>
          <a:xfrm>
            <a:off x="485930" y="934106"/>
            <a:ext cx="1086786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1"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1: QFD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1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Quality Function Deployment (QFD) is a methodology for building the "Voice of the Customer" into product and service design. 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72FB3133-910D-4C68-85EB-17A36C24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35" y="1568127"/>
            <a:ext cx="6291777" cy="47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03A58F5C-C2FB-48F7-B861-0A81D553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34" y="2071330"/>
            <a:ext cx="4485151" cy="421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US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Identify the Customer Requirements (WHATs)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US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Identify the Technical Requirements (HOWs)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US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 a Relationship Matrix Between WHATs &amp; HOWs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US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 an Interrelationship (Correlation) Matrix Between </a:t>
            </a:r>
            <a:r>
              <a:rPr kumimoji="1" lang="en-US" sz="1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HOWS</a:t>
            </a:r>
            <a:endParaRPr kumimoji="1" lang="en-US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16226" y="2193651"/>
            <a:ext cx="3535676" cy="15781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16226" y="2120930"/>
            <a:ext cx="4669359" cy="3467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73405" y="3018242"/>
            <a:ext cx="7512180" cy="11344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430744" y="3181130"/>
            <a:ext cx="923055" cy="7170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5931" y="6356352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1" y="885801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3137A5C-5D7A-4AF2-A7F2-058BF30B0FD9}"/>
              </a:ext>
            </a:extLst>
          </p:cNvPr>
          <p:cNvSpPr txBox="1">
            <a:spLocks/>
          </p:cNvSpPr>
          <p:nvPr/>
        </p:nvSpPr>
        <p:spPr>
          <a:xfrm>
            <a:off x="485931" y="265477"/>
            <a:ext cx="10383629" cy="570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Book Antiqua" panose="02040602050305030304" pitchFamily="18" charset="0"/>
              </a:rPr>
              <a:t>Examples: Quantitative </a:t>
            </a:r>
            <a:r>
              <a:rPr lang="en-US" sz="3200" b="1" dirty="0" smtClean="0">
                <a:latin typeface="Book Antiqua" panose="02040602050305030304" pitchFamily="18" charset="0"/>
              </a:rPr>
              <a:t>Tool 2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6E75B-4355-4E5E-8696-FCA1E8218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501" y="1062524"/>
            <a:ext cx="2877299" cy="2366476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90124897-3048-4511-809B-142D6E9A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9" y="1980287"/>
            <a:ext cx="184529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 = f(x)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BB410-0F6A-44CC-83A2-DC877E9E7C5A}"/>
              </a:ext>
            </a:extLst>
          </p:cNvPr>
          <p:cNvSpPr/>
          <p:nvPr/>
        </p:nvSpPr>
        <p:spPr>
          <a:xfrm>
            <a:off x="554410" y="1980287"/>
            <a:ext cx="5615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Input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‘factors’ (X) 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Output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‘responses’ (Y)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30405C-ADE3-41B5-9B10-FEAC269AA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9" y="3557418"/>
            <a:ext cx="10799390" cy="300559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Experiment?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cause-and-effect relationships in a process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deliberately change the input variables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process and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changes in the process output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these changes to the inputs produce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0BE9C-913D-486F-AAAC-0A4D2E147B65}"/>
              </a:ext>
            </a:extLst>
          </p:cNvPr>
          <p:cNvSpPr/>
          <p:nvPr/>
        </p:nvSpPr>
        <p:spPr>
          <a:xfrm>
            <a:off x="485930" y="934106"/>
            <a:ext cx="10867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1"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2: Design of Experiments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5931" y="6356352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1" y="885801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CE0A368-7C2D-4466-BAA0-0507AE01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265477"/>
            <a:ext cx="10001478" cy="5702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Example: Qualitative Tools – 1 (Affinity Diagram)</a:t>
            </a:r>
            <a:endParaRPr lang="en-US" sz="3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FDA2D-48F6-45F1-85F3-008A0BD6BCF4}"/>
              </a:ext>
            </a:extLst>
          </p:cNvPr>
          <p:cNvSpPr/>
          <p:nvPr/>
        </p:nvSpPr>
        <p:spPr>
          <a:xfrm>
            <a:off x="3438828" y="1389442"/>
            <a:ext cx="1752600" cy="6045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Ambiguous Specifications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947A11-681A-4FC8-B3DE-8B797E081478}"/>
              </a:ext>
            </a:extLst>
          </p:cNvPr>
          <p:cNvSpPr txBox="1"/>
          <p:nvPr/>
        </p:nvSpPr>
        <p:spPr>
          <a:xfrm>
            <a:off x="2771470" y="885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Problem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Defective Incoming Materials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F6414A-A97C-4FF8-B076-988D54627F4B}"/>
              </a:ext>
            </a:extLst>
          </p:cNvPr>
          <p:cNvSpPr/>
          <p:nvPr/>
        </p:nvSpPr>
        <p:spPr>
          <a:xfrm>
            <a:off x="9422350" y="1385101"/>
            <a:ext cx="1752600" cy="6045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No Contract Review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A9E71-FEED-4363-8217-62D35A59E9C6}"/>
              </a:ext>
            </a:extLst>
          </p:cNvPr>
          <p:cNvSpPr/>
          <p:nvPr/>
        </p:nvSpPr>
        <p:spPr>
          <a:xfrm>
            <a:off x="558788" y="2157167"/>
            <a:ext cx="2647335" cy="60451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Lack of Skills of Employees (Supplier)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9B5A09-CE89-43F3-A778-6E726B68CA88}"/>
              </a:ext>
            </a:extLst>
          </p:cNvPr>
          <p:cNvSpPr/>
          <p:nvPr/>
        </p:nvSpPr>
        <p:spPr>
          <a:xfrm>
            <a:off x="616090" y="1385101"/>
            <a:ext cx="2622522" cy="6045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Supplier Provided Poor Quality of Materials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35974E-53A9-4D3F-84B8-11ABA23F4E32}"/>
              </a:ext>
            </a:extLst>
          </p:cNvPr>
          <p:cNvSpPr/>
          <p:nvPr/>
        </p:nvSpPr>
        <p:spPr>
          <a:xfrm>
            <a:off x="5412506" y="1389442"/>
            <a:ext cx="1912524" cy="6045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Poor Performing Equipment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D787A1-14A3-48ED-B10B-44711F6A28E6}"/>
              </a:ext>
            </a:extLst>
          </p:cNvPr>
          <p:cNvSpPr/>
          <p:nvPr/>
        </p:nvSpPr>
        <p:spPr>
          <a:xfrm>
            <a:off x="5424133" y="2146270"/>
            <a:ext cx="2590800" cy="914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Lack of Skills of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(Purchasing Dept.)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D5E8DC-EA18-4D27-9780-6F154CD35336}"/>
              </a:ext>
            </a:extLst>
          </p:cNvPr>
          <p:cNvSpPr/>
          <p:nvPr/>
        </p:nvSpPr>
        <p:spPr>
          <a:xfrm>
            <a:off x="7439328" y="1390463"/>
            <a:ext cx="1752600" cy="6045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Policy not Clear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44DC5A-81FF-40EC-AFEB-4A5D62BBB96F}"/>
              </a:ext>
            </a:extLst>
          </p:cNvPr>
          <p:cNvSpPr/>
          <p:nvPr/>
        </p:nvSpPr>
        <p:spPr>
          <a:xfrm>
            <a:off x="3438828" y="2130666"/>
            <a:ext cx="1752600" cy="63101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Not Systematic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CFC764-F36E-45F4-9F58-1198B58C4AEC}"/>
              </a:ext>
            </a:extLst>
          </p:cNvPr>
          <p:cNvSpPr/>
          <p:nvPr/>
        </p:nvSpPr>
        <p:spPr>
          <a:xfrm>
            <a:off x="523436" y="3984513"/>
            <a:ext cx="2286000" cy="6310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Ambiguous Specifications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B9A6F-5D49-44E4-8EE6-B382D1BC0F36}"/>
              </a:ext>
            </a:extLst>
          </p:cNvPr>
          <p:cNvSpPr/>
          <p:nvPr/>
        </p:nvSpPr>
        <p:spPr>
          <a:xfrm>
            <a:off x="523436" y="4657895"/>
            <a:ext cx="2286000" cy="6310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No Contract Review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3031E7-E1F2-4A94-97D2-99200CBE156D}"/>
              </a:ext>
            </a:extLst>
          </p:cNvPr>
          <p:cNvSpPr/>
          <p:nvPr/>
        </p:nvSpPr>
        <p:spPr>
          <a:xfrm>
            <a:off x="4282031" y="4679788"/>
            <a:ext cx="2590800" cy="6410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Supplier provided Poor Quality of Materials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8D5EDA-D070-483A-BB19-CC1311CD6F74}"/>
              </a:ext>
            </a:extLst>
          </p:cNvPr>
          <p:cNvSpPr/>
          <p:nvPr/>
        </p:nvSpPr>
        <p:spPr>
          <a:xfrm>
            <a:off x="4282031" y="5366174"/>
            <a:ext cx="2590800" cy="6410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Poor Performing Equipment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B4D6ED-E5AF-4DD1-BA06-CC6933476F69}"/>
              </a:ext>
            </a:extLst>
          </p:cNvPr>
          <p:cNvSpPr/>
          <p:nvPr/>
        </p:nvSpPr>
        <p:spPr>
          <a:xfrm>
            <a:off x="8153400" y="5057623"/>
            <a:ext cx="2859322" cy="541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Policy not Clear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B3705F-94CE-4C75-B965-7EC72F204EBA}"/>
              </a:ext>
            </a:extLst>
          </p:cNvPr>
          <p:cNvSpPr/>
          <p:nvPr/>
        </p:nvSpPr>
        <p:spPr>
          <a:xfrm>
            <a:off x="8134967" y="5669358"/>
            <a:ext cx="2859322" cy="6410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Not Systematic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50B7C5-B0D2-44FC-B1DD-56CFCF0E802E}"/>
              </a:ext>
            </a:extLst>
          </p:cNvPr>
          <p:cNvSpPr/>
          <p:nvPr/>
        </p:nvSpPr>
        <p:spPr>
          <a:xfrm>
            <a:off x="4282031" y="4019449"/>
            <a:ext cx="2590800" cy="6073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Lack of Skills of Employees (Supplier)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FD536-28F8-4CF6-BADC-AC71A0BCC106}"/>
              </a:ext>
            </a:extLst>
          </p:cNvPr>
          <p:cNvSpPr/>
          <p:nvPr/>
        </p:nvSpPr>
        <p:spPr>
          <a:xfrm>
            <a:off x="8153400" y="4076140"/>
            <a:ext cx="2859322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Lack of Skills of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(Purchasing Dept.)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4E3073FF-F77C-4F1E-A7EB-F15897E001ED}"/>
              </a:ext>
            </a:extLst>
          </p:cNvPr>
          <p:cNvSpPr/>
          <p:nvPr/>
        </p:nvSpPr>
        <p:spPr>
          <a:xfrm>
            <a:off x="432246" y="3217917"/>
            <a:ext cx="2438400" cy="6310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Material Specifications</a:t>
            </a: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DE2EF3DC-B762-4BE1-8CCE-847CC9B28F4D}"/>
              </a:ext>
            </a:extLst>
          </p:cNvPr>
          <p:cNvSpPr/>
          <p:nvPr/>
        </p:nvSpPr>
        <p:spPr>
          <a:xfrm>
            <a:off x="4396331" y="3261755"/>
            <a:ext cx="2362200" cy="63101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Supplier Commitment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0EFF6007-7AC0-4530-A8C3-C35655CBE61C}"/>
              </a:ext>
            </a:extLst>
          </p:cNvPr>
          <p:cNvSpPr/>
          <p:nvPr/>
        </p:nvSpPr>
        <p:spPr>
          <a:xfrm>
            <a:off x="7990493" y="3321119"/>
            <a:ext cx="3022229" cy="63101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Unsystematic Purchase Department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5931" y="6356352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1" y="885801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D6613-50E1-40A9-A998-6FC436EC8F8F}"/>
              </a:ext>
            </a:extLst>
          </p:cNvPr>
          <p:cNvSpPr/>
          <p:nvPr/>
        </p:nvSpPr>
        <p:spPr>
          <a:xfrm>
            <a:off x="485930" y="965249"/>
            <a:ext cx="3775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Tool 2: Project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Prioritization Matrix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CE0A368-7C2D-4466-BAA0-0507AE01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265477"/>
            <a:ext cx="10001478" cy="5702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Example: Qualitative Tools – (2)</a:t>
            </a:r>
            <a:endParaRPr lang="en-US" sz="3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43933"/>
              </p:ext>
            </p:extLst>
          </p:nvPr>
        </p:nvGraphicFramePr>
        <p:xfrm>
          <a:off x="3819520" y="1301326"/>
          <a:ext cx="6508367" cy="5088282"/>
        </p:xfrm>
        <a:graphic>
          <a:graphicData uri="http://schemas.openxmlformats.org/drawingml/2006/table">
            <a:tbl>
              <a:tblPr/>
              <a:tblGrid>
                <a:gridCol w="1777291">
                  <a:extLst>
                    <a:ext uri="{9D8B030D-6E8A-4147-A177-3AD203B41FA5}">
                      <a16:colId xmlns:a16="http://schemas.microsoft.com/office/drawing/2014/main" val="2162603182"/>
                    </a:ext>
                  </a:extLst>
                </a:gridCol>
                <a:gridCol w="1127727">
                  <a:extLst>
                    <a:ext uri="{9D8B030D-6E8A-4147-A177-3AD203B41FA5}">
                      <a16:colId xmlns:a16="http://schemas.microsoft.com/office/drawing/2014/main" val="1941736242"/>
                    </a:ext>
                  </a:extLst>
                </a:gridCol>
                <a:gridCol w="799961">
                  <a:extLst>
                    <a:ext uri="{9D8B030D-6E8A-4147-A177-3AD203B41FA5}">
                      <a16:colId xmlns:a16="http://schemas.microsoft.com/office/drawing/2014/main" val="598500372"/>
                    </a:ext>
                  </a:extLst>
                </a:gridCol>
                <a:gridCol w="1169252">
                  <a:extLst>
                    <a:ext uri="{9D8B030D-6E8A-4147-A177-3AD203B41FA5}">
                      <a16:colId xmlns:a16="http://schemas.microsoft.com/office/drawing/2014/main" val="2157596914"/>
                    </a:ext>
                  </a:extLst>
                </a:gridCol>
                <a:gridCol w="817068">
                  <a:extLst>
                    <a:ext uri="{9D8B030D-6E8A-4147-A177-3AD203B41FA5}">
                      <a16:colId xmlns:a16="http://schemas.microsoft.com/office/drawing/2014/main" val="1792592238"/>
                    </a:ext>
                  </a:extLst>
                </a:gridCol>
                <a:gridCol w="817068">
                  <a:extLst>
                    <a:ext uri="{9D8B030D-6E8A-4147-A177-3AD203B41FA5}">
                      <a16:colId xmlns:a16="http://schemas.microsoft.com/office/drawing/2014/main" val="1588813470"/>
                    </a:ext>
                  </a:extLst>
                </a:gridCol>
              </a:tblGrid>
              <a:tr h="310194"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</a:t>
                      </a:r>
                      <a:r>
                        <a:rPr lang="en-US" sz="13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Prioritization </a:t>
                      </a:r>
                      <a:r>
                        <a:rPr lang="en-US" sz="13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Matrix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419162"/>
                  </a:ext>
                </a:extLst>
              </a:tr>
              <a:tr h="310194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Number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96310"/>
                  </a:ext>
                </a:extLst>
              </a:tr>
              <a:tr h="677707">
                <a:tc gridSpan="2">
                  <a:txBody>
                    <a:bodyPr/>
                    <a:lstStyle/>
                    <a:p>
                      <a:pPr algn="ctr" fontAlgn="base"/>
                      <a:endParaRPr lang="en-US" sz="130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US" sz="13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Projects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A</a:t>
                      </a:r>
                      <a:b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B</a:t>
                      </a:r>
                      <a:b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C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D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982097"/>
                  </a:ext>
                </a:extLst>
              </a:tr>
              <a:tr h="6913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Characteristic (Y)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1-10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Correlation with Y (1 = weak, 3 = moderate, 9 = strong)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86248"/>
                  </a:ext>
                </a:extLst>
              </a:tr>
              <a:tr h="677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Is it likely that the project can be completed within six months?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886106"/>
                  </a:ext>
                </a:extLst>
              </a:tr>
              <a:tr h="677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Does the project represent a significant improvement in quality?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34" marR="65434" marT="32717" marB="32717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34" marR="65434" marT="32717" marB="327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808137"/>
                  </a:ext>
                </a:extLst>
              </a:tr>
              <a:tr h="5699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Will $100k saving will take place?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34" marR="65434" marT="32717" marB="32717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34" marR="65434" marT="32717" marB="327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525739"/>
                  </a:ext>
                </a:extLst>
              </a:tr>
              <a:tr h="5699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240" marR="102240" marT="68160" marB="68160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34" marR="65434" marT="32717" marB="32717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34" marR="65434" marT="32717" marB="327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2661505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741742" y="2552323"/>
            <a:ext cx="1077778" cy="8697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66245" y="1795744"/>
            <a:ext cx="20964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1382" y="1795744"/>
            <a:ext cx="2145194" cy="9251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120847"/>
            <a:ext cx="9406304" cy="76495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Integrating Qualitative &amp; Quantitative Tools with DMAIC Methodology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524001" y="1418334"/>
          <a:ext cx="8964118" cy="104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1843314" y="2830315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Problem Statement &amp; Scope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(Factual)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843313" y="4889296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Project Charter/Project Storyboard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843314" y="3839058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Project Objectives &amp; benefits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676647" y="2830315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Map ‘as is’ value stream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676646" y="4889296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Quantify process performance/metrics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676647" y="3839058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Collect &amp; validate measurement system data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551860" y="2830315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Identify potential causes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Xs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551859" y="4889296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Identify significant causes impacting: Y = f(x)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551860" y="3839058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Filter causes significance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285100" y="2830315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Brainstorm possible solutions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285099" y="4889296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Implement the plan and gauge results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285100" y="3839058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Identify best solution and implement pilot plan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990137" y="2825082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Establish control plan measures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990136" y="4884063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Monitor the sustainability.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990137" y="3833825"/>
            <a:ext cx="1159930" cy="856343"/>
          </a:xfrm>
          <a:prstGeom prst="rect">
            <a:avLst/>
          </a:prstGeom>
          <a:solidFill>
            <a:srgbClr val="FB4400"/>
          </a:solidFill>
          <a:ln w="9525" cap="flat" cmpd="sng" algn="ctr">
            <a:solidFill>
              <a:srgbClr val="FB4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Arial" pitchFamily="34" charset="0"/>
              </a:rPr>
              <a:t>Finalize transitions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199526" y="5958963"/>
            <a:ext cx="270275" cy="53093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+mn-ea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9442341" y="5934301"/>
            <a:ext cx="270275" cy="53093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+mn-ea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737304" y="5980979"/>
            <a:ext cx="270275" cy="53093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+mn-ea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996124" y="5977219"/>
            <a:ext cx="270275" cy="53093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+mn-ea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123718" y="5968091"/>
            <a:ext cx="270275" cy="53093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+mn-ea"/>
              <a:cs typeface="Arial" pitchFamily="34" charset="0"/>
            </a:endParaRPr>
          </a:p>
        </p:txBody>
      </p:sp>
      <p:cxnSp>
        <p:nvCxnSpPr>
          <p:cNvPr id="31" name="Straight Arrow Connector 30"/>
          <p:cNvCxnSpPr>
            <a:stCxn id="11" idx="2"/>
            <a:endCxn id="13" idx="0"/>
          </p:cNvCxnSpPr>
          <p:nvPr/>
        </p:nvCxnSpPr>
        <p:spPr bwMode="auto">
          <a:xfrm>
            <a:off x="2423279" y="3686657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3" idx="2"/>
            <a:endCxn id="12" idx="0"/>
          </p:cNvCxnSpPr>
          <p:nvPr/>
        </p:nvCxnSpPr>
        <p:spPr bwMode="auto">
          <a:xfrm flipH="1">
            <a:off x="2423279" y="4695401"/>
            <a:ext cx="1" cy="193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12" idx="2"/>
            <a:endCxn id="26" idx="7"/>
          </p:cNvCxnSpPr>
          <p:nvPr/>
        </p:nvCxnSpPr>
        <p:spPr bwMode="auto">
          <a:xfrm>
            <a:off x="2423279" y="5745639"/>
            <a:ext cx="6941" cy="291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Elbow Connector 33"/>
          <p:cNvCxnSpPr>
            <a:stCxn id="26" idx="6"/>
            <a:endCxn id="14" idx="1"/>
          </p:cNvCxnSpPr>
          <p:nvPr/>
        </p:nvCxnSpPr>
        <p:spPr bwMode="auto">
          <a:xfrm flipV="1">
            <a:off x="2469801" y="3258487"/>
            <a:ext cx="1206847" cy="296594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stCxn id="14" idx="2"/>
            <a:endCxn id="16" idx="0"/>
          </p:cNvCxnSpPr>
          <p:nvPr/>
        </p:nvCxnSpPr>
        <p:spPr bwMode="auto">
          <a:xfrm>
            <a:off x="4256612" y="3686657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14" idx="2"/>
            <a:endCxn id="16" idx="0"/>
          </p:cNvCxnSpPr>
          <p:nvPr/>
        </p:nvCxnSpPr>
        <p:spPr bwMode="auto">
          <a:xfrm>
            <a:off x="4256612" y="3686657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16" idx="2"/>
            <a:endCxn id="15" idx="0"/>
          </p:cNvCxnSpPr>
          <p:nvPr/>
        </p:nvCxnSpPr>
        <p:spPr bwMode="auto">
          <a:xfrm flipH="1">
            <a:off x="4256612" y="4695401"/>
            <a:ext cx="1" cy="193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5" idx="2"/>
            <a:endCxn id="30" idx="0"/>
          </p:cNvCxnSpPr>
          <p:nvPr/>
        </p:nvCxnSpPr>
        <p:spPr bwMode="auto">
          <a:xfrm>
            <a:off x="4256611" y="5745638"/>
            <a:ext cx="2244" cy="222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Elbow Connector 38"/>
          <p:cNvCxnSpPr>
            <a:stCxn id="30" idx="6"/>
            <a:endCxn id="17" idx="1"/>
          </p:cNvCxnSpPr>
          <p:nvPr/>
        </p:nvCxnSpPr>
        <p:spPr bwMode="auto">
          <a:xfrm flipV="1">
            <a:off x="4393992" y="3258487"/>
            <a:ext cx="1157868" cy="297507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17" idx="2"/>
            <a:endCxn id="19" idx="0"/>
          </p:cNvCxnSpPr>
          <p:nvPr/>
        </p:nvCxnSpPr>
        <p:spPr bwMode="auto">
          <a:xfrm>
            <a:off x="6131825" y="3686657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19" idx="2"/>
            <a:endCxn id="18" idx="0"/>
          </p:cNvCxnSpPr>
          <p:nvPr/>
        </p:nvCxnSpPr>
        <p:spPr bwMode="auto">
          <a:xfrm flipH="1">
            <a:off x="6131825" y="4695401"/>
            <a:ext cx="1" cy="193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18" idx="2"/>
            <a:endCxn id="29" idx="0"/>
          </p:cNvCxnSpPr>
          <p:nvPr/>
        </p:nvCxnSpPr>
        <p:spPr bwMode="auto">
          <a:xfrm flipH="1">
            <a:off x="6131262" y="5745638"/>
            <a:ext cx="563" cy="231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Elbow Connector 42"/>
          <p:cNvCxnSpPr>
            <a:stCxn id="29" idx="6"/>
            <a:endCxn id="20" idx="1"/>
          </p:cNvCxnSpPr>
          <p:nvPr/>
        </p:nvCxnSpPr>
        <p:spPr bwMode="auto">
          <a:xfrm flipV="1">
            <a:off x="6266398" y="3258487"/>
            <a:ext cx="1018702" cy="298419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>
            <a:stCxn id="20" idx="2"/>
            <a:endCxn id="22" idx="0"/>
          </p:cNvCxnSpPr>
          <p:nvPr/>
        </p:nvCxnSpPr>
        <p:spPr bwMode="auto">
          <a:xfrm>
            <a:off x="7865065" y="3686657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22" idx="2"/>
            <a:endCxn id="21" idx="0"/>
          </p:cNvCxnSpPr>
          <p:nvPr/>
        </p:nvCxnSpPr>
        <p:spPr bwMode="auto">
          <a:xfrm flipH="1">
            <a:off x="7865065" y="4695401"/>
            <a:ext cx="1" cy="193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21" idx="2"/>
            <a:endCxn id="28" idx="0"/>
          </p:cNvCxnSpPr>
          <p:nvPr/>
        </p:nvCxnSpPr>
        <p:spPr bwMode="auto">
          <a:xfrm>
            <a:off x="7865065" y="5745638"/>
            <a:ext cx="7377" cy="235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Elbow Connector 46"/>
          <p:cNvCxnSpPr>
            <a:stCxn id="28" idx="6"/>
            <a:endCxn id="23" idx="1"/>
          </p:cNvCxnSpPr>
          <p:nvPr/>
        </p:nvCxnSpPr>
        <p:spPr bwMode="auto">
          <a:xfrm flipV="1">
            <a:off x="8007579" y="3253253"/>
            <a:ext cx="982559" cy="299319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23" idx="2"/>
            <a:endCxn id="25" idx="0"/>
          </p:cNvCxnSpPr>
          <p:nvPr/>
        </p:nvCxnSpPr>
        <p:spPr bwMode="auto">
          <a:xfrm>
            <a:off x="9570102" y="3681424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25" idx="2"/>
            <a:endCxn id="24" idx="0"/>
          </p:cNvCxnSpPr>
          <p:nvPr/>
        </p:nvCxnSpPr>
        <p:spPr bwMode="auto">
          <a:xfrm flipH="1">
            <a:off x="9570102" y="4690168"/>
            <a:ext cx="1" cy="193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>
            <a:stCxn id="24" idx="2"/>
            <a:endCxn id="27" idx="0"/>
          </p:cNvCxnSpPr>
          <p:nvPr/>
        </p:nvCxnSpPr>
        <p:spPr bwMode="auto">
          <a:xfrm>
            <a:off x="9570102" y="5740406"/>
            <a:ext cx="7377" cy="193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633046" y="756847"/>
            <a:ext cx="11090031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3046" y="6768367"/>
            <a:ext cx="1092590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52650" y="885801"/>
            <a:ext cx="7886700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1102" y="885801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59" y="6692523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1102" y="3150526"/>
            <a:ext cx="2953062" cy="5996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SUSTAIN ACCELERATION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6993" y="5053122"/>
            <a:ext cx="2953062" cy="5996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INSTITUTE CHANGE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197" y="3934086"/>
            <a:ext cx="3509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Involve cross functional collaboration in the problem solving with designated KPIS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350" y="5695572"/>
            <a:ext cx="4153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Establish</a:t>
            </a:r>
            <a:r>
              <a:rPr lang="en-US" sz="14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Strategical Projects Monitoring Committee and set accountability measures in place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FF3AF55-6EDB-43A0-809D-EC950106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7" y="62501"/>
            <a:ext cx="8961430" cy="76495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Book Antiqua" panose="02040602050305030304" pitchFamily="18" charset="0"/>
              </a:rPr>
              <a:t>Contd. 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0859" y="1245046"/>
            <a:ext cx="2953062" cy="5996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Generating Short-Term Wins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245" y="1997480"/>
            <a:ext cx="2994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Reward</a:t>
            </a:r>
            <a:r>
              <a:rPr kumimoji="0" lang="en-US" sz="1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the short term wins to establish culture of problem</a:t>
            </a:r>
            <a:r>
              <a:rPr lang="en-US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 solving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2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0" y="1718361"/>
            <a:ext cx="6352525" cy="3463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Objective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2253"/>
            <a:ext cx="10515600" cy="3794709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encompassing the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qualitative and quantitative problem solving tools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equipping change agents within the sugar manufacturing organizations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 long term continuous improvement culture within the company.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91678" y="89987"/>
            <a:ext cx="1108267" cy="1315301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52650" y="885801"/>
            <a:ext cx="7886700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1102" y="885801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59" y="6692523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FF3AF55-6EDB-43A0-809D-EC950106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7" y="62501"/>
            <a:ext cx="8961430" cy="76495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Book Antiqua" panose="02040602050305030304" pitchFamily="18" charset="0"/>
              </a:rPr>
              <a:t>In a summary. 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43851" r="33213" b="17155"/>
          <a:stretch/>
        </p:blipFill>
        <p:spPr>
          <a:xfrm>
            <a:off x="630859" y="1327131"/>
            <a:ext cx="7066588" cy="3712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152" y="3183608"/>
            <a:ext cx="3897265" cy="345056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32006" y="3125261"/>
            <a:ext cx="996872" cy="4739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64727" y="2062046"/>
            <a:ext cx="0" cy="8553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97913" y="4315823"/>
            <a:ext cx="2430965" cy="25405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74903" y="4908892"/>
            <a:ext cx="1953975" cy="9120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28878" y="3599253"/>
            <a:ext cx="0" cy="8553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0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5931" y="6356352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1" y="885801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CE0A368-7C2D-4466-BAA0-0507AE01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0" y="291383"/>
            <a:ext cx="10001478" cy="570266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latin typeface="Book Antiqua" panose="02040602050305030304" pitchFamily="18" charset="0"/>
              </a:rPr>
              <a:t>Integrating Sugar Industry Value Chain With IPO Model</a:t>
            </a:r>
            <a:endParaRPr lang="en-US" sz="3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9740" y="2025518"/>
            <a:ext cx="7412716" cy="273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887" y="1982428"/>
            <a:ext cx="3865265" cy="34177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14439" y="4852593"/>
            <a:ext cx="6865669" cy="10489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5931" y="6632487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1" y="885801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CE0A368-7C2D-4466-BAA0-0507AE01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0" y="291383"/>
            <a:ext cx="10001478" cy="57026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Book Antiqua" panose="02040602050305030304" pitchFamily="18" charset="0"/>
              </a:rPr>
              <a:t>Key Takeaway: Why embrace Change?</a:t>
            </a:r>
            <a:endParaRPr lang="en-US" sz="3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35122" r="23496" b="29106"/>
          <a:stretch/>
        </p:blipFill>
        <p:spPr>
          <a:xfrm>
            <a:off x="2301194" y="1822402"/>
            <a:ext cx="7601089" cy="39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4742" y="140833"/>
            <a:ext cx="8971205" cy="76495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THINK: Why Do  Organizations Exist?</a:t>
            </a:r>
            <a:endParaRPr lang="en-US" sz="32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52650" y="885801"/>
            <a:ext cx="7886700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1102" y="885801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0859" y="6692523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27537632"/>
              </p:ext>
            </p:extLst>
          </p:nvPr>
        </p:nvGraphicFramePr>
        <p:xfrm>
          <a:off x="1613160" y="358948"/>
          <a:ext cx="3202102" cy="340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082607"/>
              </p:ext>
            </p:extLst>
          </p:nvPr>
        </p:nvGraphicFramePr>
        <p:xfrm>
          <a:off x="6557974" y="3226533"/>
          <a:ext cx="4839629" cy="344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3065871"/>
              </p:ext>
            </p:extLst>
          </p:nvPr>
        </p:nvGraphicFramePr>
        <p:xfrm>
          <a:off x="7376738" y="416526"/>
          <a:ext cx="3202102" cy="340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4815262" y="2060867"/>
            <a:ext cx="2561476" cy="575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W Edwards Deming: Total Quality Management thinker | The British Library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30" y="3762787"/>
            <a:ext cx="2196489" cy="26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30" y="120847"/>
            <a:ext cx="10119982" cy="7649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Value Deliverance IPO Model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5931" y="6356352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1" y="885801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BBD544D6-F2D4-4931-B684-CE5544AE6A4C}"/>
              </a:ext>
            </a:extLst>
          </p:cNvPr>
          <p:cNvSpPr/>
          <p:nvPr/>
        </p:nvSpPr>
        <p:spPr>
          <a:xfrm>
            <a:off x="485930" y="958522"/>
            <a:ext cx="10867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marR="0" lvl="0" indent="-2397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An Input-Process-Output (IPO) diagram, also known as a general process diagram,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provides a visual representation of a process by defining a process and demonstrating the relationships between input and output elements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7135EB-21FB-4BCD-AE68-7005A944E208}"/>
              </a:ext>
            </a:extLst>
          </p:cNvPr>
          <p:cNvGrpSpPr/>
          <p:nvPr/>
        </p:nvGrpSpPr>
        <p:grpSpPr>
          <a:xfrm>
            <a:off x="2476500" y="2180585"/>
            <a:ext cx="7239000" cy="4064946"/>
            <a:chOff x="762000" y="2499367"/>
            <a:chExt cx="7239000" cy="4064946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760F3A5-C329-43C8-AE3F-C2C9BA345A13}"/>
                </a:ext>
              </a:extLst>
            </p:cNvPr>
            <p:cNvCxnSpPr/>
            <p:nvPr/>
          </p:nvCxnSpPr>
          <p:spPr>
            <a:xfrm>
              <a:off x="1219200" y="3562350"/>
              <a:ext cx="19812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6">
              <a:extLst>
                <a:ext uri="{FF2B5EF4-FFF2-40B4-BE49-F238E27FC236}">
                  <a16:creationId xmlns:a16="http://schemas.microsoft.com/office/drawing/2014/main" id="{C9C168B8-AD8A-41CA-8006-87BB7B2A2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2678112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INPUTS</a:t>
              </a:r>
            </a:p>
          </p:txBody>
        </p:sp>
        <p:sp>
          <p:nvSpPr>
            <p:cNvPr id="88" name="TextBox 7">
              <a:extLst>
                <a:ext uri="{FF2B5EF4-FFF2-40B4-BE49-F238E27FC236}">
                  <a16:creationId xmlns:a16="http://schemas.microsoft.com/office/drawing/2014/main" id="{C8B87945-632F-4CE4-AF4C-A06E38C72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2830512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OUTPUTS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558F120-CE38-4F92-9DB0-37CAB20BC923}"/>
                </a:ext>
              </a:extLst>
            </p:cNvPr>
            <p:cNvSpPr/>
            <p:nvPr/>
          </p:nvSpPr>
          <p:spPr>
            <a:xfrm>
              <a:off x="3352800" y="3440113"/>
              <a:ext cx="2133600" cy="3124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“A blending of inputs to achieve the desired outputs”</a:t>
              </a:r>
            </a:p>
          </p:txBody>
        </p:sp>
        <p:sp>
          <p:nvSpPr>
            <p:cNvPr id="90" name="Rounded Rectangle 9">
              <a:extLst>
                <a:ext uri="{FF2B5EF4-FFF2-40B4-BE49-F238E27FC236}">
                  <a16:creationId xmlns:a16="http://schemas.microsoft.com/office/drawing/2014/main" id="{1A8BE5C7-7B53-41F6-A631-1BA839098032}"/>
                </a:ext>
              </a:extLst>
            </p:cNvPr>
            <p:cNvSpPr/>
            <p:nvPr/>
          </p:nvSpPr>
          <p:spPr>
            <a:xfrm>
              <a:off x="3429000" y="3586163"/>
              <a:ext cx="1981200" cy="6858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PROCESS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334F204-173F-460F-9910-5061AB6BD9F1}"/>
                </a:ext>
              </a:extLst>
            </p:cNvPr>
            <p:cNvCxnSpPr/>
            <p:nvPr/>
          </p:nvCxnSpPr>
          <p:spPr>
            <a:xfrm>
              <a:off x="1219200" y="4010025"/>
              <a:ext cx="19812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BFBE1A2-3303-4B62-BDA0-2059BFD10DAD}"/>
                </a:ext>
              </a:extLst>
            </p:cNvPr>
            <p:cNvCxnSpPr/>
            <p:nvPr/>
          </p:nvCxnSpPr>
          <p:spPr>
            <a:xfrm>
              <a:off x="1219200" y="4506913"/>
              <a:ext cx="1981200" cy="158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A5A9F4A-C8F9-4DFA-84B8-9F8594D37BDA}"/>
                </a:ext>
              </a:extLst>
            </p:cNvPr>
            <p:cNvCxnSpPr/>
            <p:nvPr/>
          </p:nvCxnSpPr>
          <p:spPr>
            <a:xfrm>
              <a:off x="1219200" y="5045075"/>
              <a:ext cx="19812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BB43EAC-93CC-4599-8248-9A1BBA815E85}"/>
                </a:ext>
              </a:extLst>
            </p:cNvPr>
            <p:cNvCxnSpPr/>
            <p:nvPr/>
          </p:nvCxnSpPr>
          <p:spPr>
            <a:xfrm>
              <a:off x="1219200" y="5507038"/>
              <a:ext cx="1981200" cy="158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15">
              <a:extLst>
                <a:ext uri="{FF2B5EF4-FFF2-40B4-BE49-F238E27FC236}">
                  <a16:creationId xmlns:a16="http://schemas.microsoft.com/office/drawing/2014/main" id="{2A90590A-8070-4E75-8E87-A0D1B5147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227388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People</a:t>
              </a:r>
            </a:p>
          </p:txBody>
        </p:sp>
        <p:sp>
          <p:nvSpPr>
            <p:cNvPr id="96" name="TextBox 16">
              <a:extLst>
                <a:ext uri="{FF2B5EF4-FFF2-40B4-BE49-F238E27FC236}">
                  <a16:creationId xmlns:a16="http://schemas.microsoft.com/office/drawing/2014/main" id="{E280C501-91E5-43E6-B471-3600813A9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641725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Material</a:t>
              </a:r>
            </a:p>
          </p:txBody>
        </p:sp>
        <p:sp>
          <p:nvSpPr>
            <p:cNvPr id="97" name="TextBox 17">
              <a:extLst>
                <a:ext uri="{FF2B5EF4-FFF2-40B4-BE49-F238E27FC236}">
                  <a16:creationId xmlns:a16="http://schemas.microsoft.com/office/drawing/2014/main" id="{DD56BE7F-BE53-4D32-8EED-994E378E9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175125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Equipment</a:t>
              </a:r>
            </a:p>
          </p:txBody>
        </p:sp>
        <p:sp>
          <p:nvSpPr>
            <p:cNvPr id="98" name="TextBox 18">
              <a:extLst>
                <a:ext uri="{FF2B5EF4-FFF2-40B4-BE49-F238E27FC236}">
                  <a16:creationId xmlns:a16="http://schemas.microsoft.com/office/drawing/2014/main" id="{92C5DA71-F2A8-4FAC-8209-15A91A2A6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708525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Policies</a:t>
              </a:r>
            </a:p>
          </p:txBody>
        </p:sp>
        <p:sp>
          <p:nvSpPr>
            <p:cNvPr id="99" name="TextBox 19">
              <a:extLst>
                <a:ext uri="{FF2B5EF4-FFF2-40B4-BE49-F238E27FC236}">
                  <a16:creationId xmlns:a16="http://schemas.microsoft.com/office/drawing/2014/main" id="{B30BEFF4-6143-4EDD-953A-8623F4FBD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187950"/>
              <a:ext cx="1447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Procedures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07CDAF3-94DB-4090-8504-9F3E8194F8CA}"/>
                </a:ext>
              </a:extLst>
            </p:cNvPr>
            <p:cNvCxnSpPr/>
            <p:nvPr/>
          </p:nvCxnSpPr>
          <p:spPr>
            <a:xfrm>
              <a:off x="1219200" y="5969000"/>
              <a:ext cx="19812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21">
              <a:extLst>
                <a:ext uri="{FF2B5EF4-FFF2-40B4-BE49-F238E27FC236}">
                  <a16:creationId xmlns:a16="http://schemas.microsoft.com/office/drawing/2014/main" id="{D02C9BDF-4E94-4E7D-955A-97E7E916F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634038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Methods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3301AC8-940F-4BD7-924B-48E770C82921}"/>
                </a:ext>
              </a:extLst>
            </p:cNvPr>
            <p:cNvCxnSpPr/>
            <p:nvPr/>
          </p:nvCxnSpPr>
          <p:spPr>
            <a:xfrm>
              <a:off x="1219200" y="6426200"/>
              <a:ext cx="19812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23">
              <a:extLst>
                <a:ext uri="{FF2B5EF4-FFF2-40B4-BE49-F238E27FC236}">
                  <a16:creationId xmlns:a16="http://schemas.microsoft.com/office/drawing/2014/main" id="{24770B6C-65B3-4251-8DB6-339D42008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6091238"/>
              <a:ext cx="1676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Environment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A04D693-B830-471B-B9A1-F25276DE6372}"/>
                </a:ext>
              </a:extLst>
            </p:cNvPr>
            <p:cNvCxnSpPr/>
            <p:nvPr/>
          </p:nvCxnSpPr>
          <p:spPr>
            <a:xfrm>
              <a:off x="5867400" y="3911600"/>
              <a:ext cx="19812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25">
              <a:extLst>
                <a:ext uri="{FF2B5EF4-FFF2-40B4-BE49-F238E27FC236}">
                  <a16:creationId xmlns:a16="http://schemas.microsoft.com/office/drawing/2014/main" id="{BC901BAB-3966-4FC6-8099-CA7257B45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576638"/>
              <a:ext cx="2057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Perform a Service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1593FEF5-7166-4A05-A94D-8F8C8ABC7681}"/>
                </a:ext>
              </a:extLst>
            </p:cNvPr>
            <p:cNvCxnSpPr/>
            <p:nvPr/>
          </p:nvCxnSpPr>
          <p:spPr>
            <a:xfrm>
              <a:off x="5867400" y="5130800"/>
              <a:ext cx="1981200" cy="158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28">
              <a:extLst>
                <a:ext uri="{FF2B5EF4-FFF2-40B4-BE49-F238E27FC236}">
                  <a16:creationId xmlns:a16="http://schemas.microsoft.com/office/drawing/2014/main" id="{85F1EC9D-5A66-498E-B9B8-EF43E034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4797425"/>
              <a:ext cx="2209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Produce a Product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851A1FA-11A5-4A59-AC35-7583F2661C0B}"/>
                </a:ext>
              </a:extLst>
            </p:cNvPr>
            <p:cNvCxnSpPr/>
            <p:nvPr/>
          </p:nvCxnSpPr>
          <p:spPr>
            <a:xfrm>
              <a:off x="5867400" y="6426200"/>
              <a:ext cx="19812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30">
              <a:extLst>
                <a:ext uri="{FF2B5EF4-FFF2-40B4-BE49-F238E27FC236}">
                  <a16:creationId xmlns:a16="http://schemas.microsoft.com/office/drawing/2014/main" id="{F52C1E86-607C-4225-931E-7EAEF2AC1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6091238"/>
              <a:ext cx="2057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Complete a Task</a:t>
              </a:r>
            </a:p>
          </p:txBody>
        </p:sp>
        <p:sp>
          <p:nvSpPr>
            <p:cNvPr id="110" name="Text Box 7">
              <a:extLst>
                <a:ext uri="{FF2B5EF4-FFF2-40B4-BE49-F238E27FC236}">
                  <a16:creationId xmlns:a16="http://schemas.microsoft.com/office/drawing/2014/main" id="{2AAD9064-6869-4286-8A51-DDDED24F4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235" y="2499367"/>
              <a:ext cx="2362200" cy="707886"/>
            </a:xfrm>
            <a:prstGeom prst="rect">
              <a:avLst/>
            </a:prstGeom>
            <a:solidFill>
              <a:srgbClr val="C00000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Y=f(x)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39399" y="4077648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C8B87945-632F-4CE4-AF4C-A06E38C7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898" y="2455631"/>
            <a:ext cx="16037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Measureable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Outcome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30" y="120847"/>
            <a:ext cx="9896253" cy="7649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Contd. 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5931" y="6721477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931" y="885801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EB002F2-5CE6-4731-847A-9B035FF90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28590"/>
              </p:ext>
            </p:extLst>
          </p:nvPr>
        </p:nvGraphicFramePr>
        <p:xfrm>
          <a:off x="604435" y="1701521"/>
          <a:ext cx="10749366" cy="413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1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 DEPARTMENT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items Produced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of Product Produced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Defectives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Rejected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Production</a:t>
                      </a: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/item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items/unit time</a:t>
                      </a:r>
                      <a:endParaRPr lang="en-US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111"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TESTING DEPARTMENT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indent="-165100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tests</a:t>
                      </a:r>
                    </a:p>
                    <a:p>
                      <a:pPr marL="165100" indent="-165100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of Tests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Error %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Delays of tests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of unit test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111"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HRD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just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persons hired</a:t>
                      </a:r>
                    </a:p>
                    <a:p>
                      <a:pPr marL="225425" indent="-225425" algn="just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Trainings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just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 Competence</a:t>
                      </a:r>
                    </a:p>
                    <a:p>
                      <a:pPr marL="225425" indent="-225425" algn="just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of vacant posts</a:t>
                      </a:r>
                    </a:p>
                    <a:p>
                      <a:pPr marL="225425" indent="-225425" algn="just">
                        <a:buFont typeface="Wingdings" pitchFamily="2" charset="2"/>
                        <a:buChar char="§"/>
                      </a:pPr>
                      <a:r>
                        <a:rPr lang="en-US" sz="16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Poor Hiring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E046600-3648-474A-ACED-A32806EF39CA}"/>
              </a:ext>
            </a:extLst>
          </p:cNvPr>
          <p:cNvSpPr txBox="1"/>
          <p:nvPr/>
        </p:nvSpPr>
        <p:spPr>
          <a:xfrm>
            <a:off x="5105399" y="132156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63F932-BD9A-4B26-AD99-080003C59D63}"/>
              </a:ext>
            </a:extLst>
          </p:cNvPr>
          <p:cNvSpPr txBox="1"/>
          <p:nvPr/>
        </p:nvSpPr>
        <p:spPr>
          <a:xfrm>
            <a:off x="8631382" y="1360404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OUTCOME</a:t>
            </a:r>
          </a:p>
        </p:txBody>
      </p:sp>
      <p:sp>
        <p:nvSpPr>
          <p:cNvPr id="38" name="Oval Callout 16">
            <a:extLst>
              <a:ext uri="{FF2B5EF4-FFF2-40B4-BE49-F238E27FC236}">
                <a16:creationId xmlns:a16="http://schemas.microsoft.com/office/drawing/2014/main" id="{BE548D37-3548-4F3B-9184-2BF02FD6084B}"/>
              </a:ext>
            </a:extLst>
          </p:cNvPr>
          <p:cNvSpPr/>
          <p:nvPr/>
        </p:nvSpPr>
        <p:spPr>
          <a:xfrm>
            <a:off x="6904479" y="939842"/>
            <a:ext cx="2722419" cy="400110"/>
          </a:xfrm>
          <a:prstGeom prst="wedgeEllipseCallout">
            <a:avLst>
              <a:gd name="adj1" fmla="val 45337"/>
              <a:gd name="adj2" fmla="val 6687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Quality Objectives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2567299"/>
            <a:ext cx="10515600" cy="1325563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  <a:endParaRPr lang="en-US" sz="1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5" y="0"/>
            <a:ext cx="505918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9764" y="6215186"/>
            <a:ext cx="10867869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99952" y="3191281"/>
            <a:ext cx="9088580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defTabSz="457200">
              <a:defRPr/>
            </a:pPr>
            <a:r>
              <a:rPr lang="en-US" sz="4800" b="1" dirty="0">
                <a:solidFill>
                  <a:prstClr val="white"/>
                </a:solidFill>
                <a:latin typeface="Book Antiqua" panose="02040602050305030304" pitchFamily="18" charset="0"/>
              </a:rPr>
              <a:t>Organizational-Wide Deployment of Problem Solving </a:t>
            </a:r>
            <a:r>
              <a:rPr lang="en-US" sz="4800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Framework in Sugar Industry</a:t>
            </a:r>
            <a:endParaRPr lang="en-US" sz="48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71" y="131357"/>
            <a:ext cx="7886700" cy="7649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Essence of Top to bottom deployment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2BF09-06DA-4FC4-8AA8-7D06FC28EA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52650" y="885801"/>
            <a:ext cx="7886700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52650" y="6356351"/>
            <a:ext cx="7886700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1102" y="885801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3502" y="6356350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41E661B7-6670-429E-A127-D670E3AFD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2404" r="12701"/>
          <a:stretch/>
        </p:blipFill>
        <p:spPr>
          <a:xfrm>
            <a:off x="2362710" y="1046555"/>
            <a:ext cx="7541342" cy="509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97" y="62501"/>
            <a:ext cx="9134558" cy="764954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 smtClean="0">
                <a:latin typeface="Book Antiqua" panose="02040602050305030304" pitchFamily="18" charset="0"/>
              </a:rPr>
              <a:t>2. Kotter Model – OWD Framework</a:t>
            </a:r>
            <a:endParaRPr lang="en-US" sz="2600" b="1" dirty="0"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52650" y="885801"/>
            <a:ext cx="7886700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1102" y="885801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59" y="6692523"/>
            <a:ext cx="11024558" cy="0"/>
          </a:xfrm>
          <a:prstGeom prst="line">
            <a:avLst/>
          </a:prstGeom>
          <a:ln w="444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34124" y="1051149"/>
            <a:ext cx="2953062" cy="59960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Establishing a Sense of Urgency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7620" y="1723632"/>
            <a:ext cx="2953062" cy="59960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Form powerful coalition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0156" y="2396115"/>
            <a:ext cx="2953062" cy="59960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Create Vision for Change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9547" y="3084280"/>
            <a:ext cx="2953062" cy="5996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Communicate Vision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3337" y="4497156"/>
            <a:ext cx="2953062" cy="5996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Generating Short-Term Wins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91397" y="3796767"/>
            <a:ext cx="2953062" cy="5996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5.Empower Action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31258" y="5197545"/>
            <a:ext cx="2953062" cy="5996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SUSTAIN ACCELERATION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9868" y="5869902"/>
            <a:ext cx="2953062" cy="5996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INSTITUTE CHANGE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86787" y="1534061"/>
            <a:ext cx="1881265" cy="12280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1102" y="2008682"/>
            <a:ext cx="1531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Creating the environment for change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311" y="2946739"/>
            <a:ext cx="153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Engage &amp; enable the organization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704944" y="3469959"/>
            <a:ext cx="1708879" cy="10271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1"/>
          </p:cNvCxnSpPr>
          <p:nvPr/>
        </p:nvCxnSpPr>
        <p:spPr>
          <a:xfrm>
            <a:off x="7131258" y="5497348"/>
            <a:ext cx="688610" cy="9857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0229" y="5852600"/>
            <a:ext cx="153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 and sustain the change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880108" y="0"/>
            <a:ext cx="775309" cy="833052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1091</Words>
  <Application>Microsoft Office PowerPoint</Application>
  <PresentationFormat>Widescreen</PresentationFormat>
  <Paragraphs>263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Book Antiqua</vt:lpstr>
      <vt:lpstr>Calibri</vt:lpstr>
      <vt:lpstr>Calibri Light</vt:lpstr>
      <vt:lpstr>Courier New</vt:lpstr>
      <vt:lpstr>Garamond</vt:lpstr>
      <vt:lpstr>Lato</vt:lpstr>
      <vt:lpstr>Symbol</vt:lpstr>
      <vt:lpstr>Tahoma</vt:lpstr>
      <vt:lpstr>Times New Roman</vt:lpstr>
      <vt:lpstr>Wingdings</vt:lpstr>
      <vt:lpstr>Office Theme</vt:lpstr>
      <vt:lpstr>1_Office Theme</vt:lpstr>
      <vt:lpstr>4_Office Theme</vt:lpstr>
      <vt:lpstr>2_Office Theme</vt:lpstr>
      <vt:lpstr>6_Office Theme</vt:lpstr>
      <vt:lpstr>PowerPoint Presentation</vt:lpstr>
      <vt:lpstr>1. Objective</vt:lpstr>
      <vt:lpstr>THINK: Why Do  Organizations Exist?</vt:lpstr>
      <vt:lpstr>Value Deliverance IPO Model</vt:lpstr>
      <vt:lpstr>Contd. .</vt:lpstr>
      <vt:lpstr>1930</vt:lpstr>
      <vt:lpstr>PowerPoint Presentation</vt:lpstr>
      <vt:lpstr>Essence of Top to bottom deployment</vt:lpstr>
      <vt:lpstr>2. Kotter Model – OWD Framework</vt:lpstr>
      <vt:lpstr>Contd. .</vt:lpstr>
      <vt:lpstr>Contd. .</vt:lpstr>
      <vt:lpstr>Contd. .</vt:lpstr>
      <vt:lpstr>Contd. .</vt:lpstr>
      <vt:lpstr>Examples: Quantitative Tool 1 </vt:lpstr>
      <vt:lpstr>PowerPoint Presentation</vt:lpstr>
      <vt:lpstr>Example: Qualitative Tools – 1 (Affinity Diagram)</vt:lpstr>
      <vt:lpstr>Example: Qualitative Tools – (2)</vt:lpstr>
      <vt:lpstr>Integrating Qualitative &amp; Quantitative Tools with DMAIC Methodology</vt:lpstr>
      <vt:lpstr>Contd. .</vt:lpstr>
      <vt:lpstr>In a summary. .</vt:lpstr>
      <vt:lpstr>Integrating Sugar Industry Value Chain With IPO Model</vt:lpstr>
      <vt:lpstr>Key Takeaway: Why embrace Change?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IBC</dc:title>
  <dc:creator>DELL</dc:creator>
  <cp:lastModifiedBy>HP123</cp:lastModifiedBy>
  <cp:revision>156</cp:revision>
  <dcterms:created xsi:type="dcterms:W3CDTF">2021-09-01T09:17:08Z</dcterms:created>
  <dcterms:modified xsi:type="dcterms:W3CDTF">2022-09-30T21:01:50Z</dcterms:modified>
</cp:coreProperties>
</file>